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69" r:id="rId1"/>
    <p:sldMasterId id="2147483770" r:id="rId2"/>
    <p:sldMasterId id="2147483771" r:id="rId3"/>
    <p:sldMasterId id="2147483772" r:id="rId4"/>
  </p:sldMasterIdLst>
  <p:notesMasterIdLst>
    <p:notesMasterId r:id="rId9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93"/>
      <p:bold r:id="rId94"/>
      <p:italic r:id="rId95"/>
      <p:boldItalic r:id="rId96"/>
    </p:embeddedFont>
    <p:embeddedFont>
      <p:font typeface="Inter" panose="02000503000000020004" pitchFamily="2" charset="0"/>
      <p:regular r:id="rId97"/>
      <p:bold r:id="rId98"/>
      <p:italic r:id="rId99"/>
      <p:boldItalic r:id="rId100"/>
    </p:embeddedFont>
    <p:embeddedFont>
      <p:font typeface="Nunito" pitchFamily="2" charset="0"/>
      <p:regular r:id="rId101"/>
      <p:bold r:id="rId102"/>
      <p:italic r:id="rId103"/>
      <p:boldItalic r:id="rId104"/>
    </p:embeddedFont>
    <p:embeddedFont>
      <p:font typeface="Unbounded" pitchFamily="2" charset="0"/>
      <p:regular r:id="rId105"/>
      <p:bold r:id="rId106"/>
    </p:embeddedFont>
    <p:embeddedFont>
      <p:font typeface="Unbounded Black" pitchFamily="2" charset="0"/>
      <p:bold r:id="rId107"/>
    </p:embeddedFont>
    <p:embeddedFont>
      <p:font typeface="Unbounded ExtraLight" pitchFamily="2" charset="0"/>
      <p:regular r:id="rId108"/>
      <p:bold r:id="rId109"/>
    </p:embeddedFont>
    <p:embeddedFont>
      <p:font typeface="Unbounded Light" pitchFamily="2" charset="0"/>
      <p:regular r:id="rId110"/>
      <p:bold r:id="rId111"/>
    </p:embeddedFont>
    <p:embeddedFont>
      <p:font typeface="Unbounded Medium" pitchFamily="2" charset="0"/>
      <p:regular r:id="rId112"/>
      <p:bold r:id="rId1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60" d="100"/>
          <a:sy n="160" d="100"/>
        </p:scale>
        <p:origin x="7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ableStyles" Target="tableStyle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20.fntdata"/><Relationship Id="rId16" Type="http://schemas.openxmlformats.org/officeDocument/2006/relationships/slide" Target="slides/slide12.xml"/><Relationship Id="rId107" Type="http://schemas.openxmlformats.org/officeDocument/2006/relationships/font" Target="fonts/font15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10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font" Target="fonts/font3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21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11.fntdata"/><Relationship Id="rId108" Type="http://schemas.openxmlformats.org/officeDocument/2006/relationships/font" Target="fonts/font16.fntdata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17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5.fntdata"/><Relationship Id="rId104" Type="http://schemas.openxmlformats.org/officeDocument/2006/relationships/font" Target="fonts/font12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18.fntdata"/><Relationship Id="rId115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8.fntdata"/><Relationship Id="rId105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font" Target="fonts/font19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756bb162f7_1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3756bb162f7_1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А если посчитать всякие декларативные языки типа SQL,HTML, CSS и YAML - так все 30. Но не на PHP. Всем привет! Меня зовут Алексей Мясников. Я руковожу разработкой клиентских библиотек YDB в Яндексе. По базовому профилю я ни разу не разработчик и даже не айтишник, я авиатор по образованию. Вижу немой вопрос на ваших лицах “Кто ты?”. Да, я в мире PHP никто и ничем особым не знаменит.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7fa6eaa5b4_0_2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7" name="Google Shape;1017;g37fa6eaa5b4_0_22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А если посмотреть на предпочтения PHP-разработчика - это все одноузловые базы данных</a:t>
            </a:r>
            <a:endParaRPr/>
          </a:p>
        </p:txBody>
      </p:sp>
      <p:sp>
        <p:nvSpPr>
          <p:cNvPr id="1018" name="Google Shape;1018;g37fa6eaa5b4_0_22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7fa6eaa5b4_0_2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0" name="Google Shape;1040;g37fa6eaa5b4_0_228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подавляющее большинство PHP-проектов — небольшие, со 100К MAU, и там MySQL/Postgres закрывают 100% задач</a:t>
            </a:r>
            <a:b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Это нормальный осознанный выбор boring technology: быстро поднять, легко найти кадры, есть ORM, админки, «все уже придумано».</a:t>
            </a:r>
            <a:b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LAMP-стек прочно засел в головах разработчиков.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</a:rPr>
              <a:t>Курсы идут по лекалу LAMP-стека из года в год</a:t>
            </a: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. Готовясь к этому докладу - я с удивлением “узнал” (в кавычках) это слово - LAMP-стек. Поднимите руки кому знакомо? Мне за всю карьеру ни разу оно не понадобилось. Разве что на собеседованиях. Но следуя принципам IT-плюрализма - Бог вам судья =)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g37fa6eaa5b4_0_228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37fa6eaa5b4_0_2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0" name="Google Shape;1070;g37fa6eaa5b4_0_230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Так или иначе PHP-мир прочно засел в одноузловых базах данных, но кажется что проблема масштаба рано или поздно коснется и вас. И раз уж вы пришли на мой доклад - предлагаю вам познакомиться с распределенной горизонтально-масштабируемой open-source базой данных YDB.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g37fa6eaa5b4_0_230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37fa6eaa5b4_0_2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2" name="Google Shape;1092;g37fa6eaa5b4_0_23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Переходит собственно к YDB</a:t>
            </a:r>
            <a:endParaRPr/>
          </a:p>
        </p:txBody>
      </p:sp>
      <p:sp>
        <p:nvSpPr>
          <p:cNvPr id="1093" name="Google Shape;1093;g37fa6eaa5b4_0_23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37fa6eaa5b4_0_32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Что это за зверь такой - YDB</a:t>
            </a:r>
            <a:endParaRPr/>
          </a:p>
        </p:txBody>
      </p:sp>
      <p:sp>
        <p:nvSpPr>
          <p:cNvPr id="1100" name="Google Shape;1100;g37fa6eaa5b4_0_3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37fa6eaa5b4_0_3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1" name="Google Shape;1111;g37fa6eaa5b4_0_3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Проект YDB зародился в недрах Яндекса более 10 лет назад,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</a:rPr>
              <a:t>большую часть времени разрабатывался внутри под характерной нагрузкой Яндекс.</a:t>
            </a:r>
            <a:endParaRPr/>
          </a:p>
        </p:txBody>
      </p:sp>
      <p:sp>
        <p:nvSpPr>
          <p:cNvPr id="1112" name="Google Shape;1112;g37fa6eaa5b4_0_32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37fa6eaa5b4_0_4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3" name="Google Shape;1153;g37fa6eaa5b4_0_439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</a:rPr>
              <a:t>В</a:t>
            </a: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2022м году выведен в OpenSource.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g37fa6eaa5b4_0_439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37fa6eaa5b4_0_4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64" name="Google Shape;1164;g37fa6eaa5b4_0_440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И это дает свои плоды.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g37fa6eaa5b4_0_440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37fa6eaa5b4_0_3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3" name="Google Shape;1203;g37fa6eaa5b4_0_3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YDB использует в большинстве сервисов Яндекса в большей или меньшей степени. Во время собеседований кандидатов в Яндекс я люблю поиграть в игру “Назови сервис и я скажу что он работает на YDB”.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37fa6eaa5b4_0_36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</a:rPr>
              <a:t>Подумайте: какая база выдержит 1,5 млн транзакций в секунду, работает с 1,5 петабайтами данных и не замечает, как таблица шардирована на 35 тысяч шардов!</a:t>
            </a:r>
            <a:endParaRPr/>
          </a:p>
        </p:txBody>
      </p:sp>
      <p:sp>
        <p:nvSpPr>
          <p:cNvPr id="1255" name="Google Shape;1255;g37fa6eaa5b4_0_3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37fa6eaa5b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Я здесь для того, чтобы хоть немного расширить ваш кругозор в части баз данных.</a:t>
            </a:r>
            <a:endParaRPr/>
          </a:p>
        </p:txBody>
      </p:sp>
      <p:sp>
        <p:nvSpPr>
          <p:cNvPr id="834" name="Google Shape;834;g37fa6eaa5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37fa6eaa5b4_0_4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1" name="Google Shape;1281;g37fa6eaa5b4_0_444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У нас есть чат сообщества, в котором разрабы отвечают на вопросы про YDB.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</a:rPr>
              <a:t>И что приятно - на вопросы новичков отвечают уже матерые пользователи!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g37fa6eaa5b4_0_444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37fa6eaa5b4_0_4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4" name="Google Shape;1294;g37fa6eaa5b4_0_445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</a:rPr>
              <a:t>Команда YDB небольшая. </a:t>
            </a: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При этом архитектура и практики эксплуатации такие, что один дежурный обслуживает десятки тысяч серверов в кластерах YDB в режиме 24/7 без окон обслуживания и down-time.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g37fa6eaa5b4_0_445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808e2953bb_1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3" name="Google Shape;1303;g3808e2953bb_1_28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Далее. Я бы очень хотел: чтобы каждый из вас в этом зале унес с собой мысль, что: YDB — не форк Postgres. Это написанная с нуля распределенная СУБД со своей архитектурой, протоколами, диалектом SQL и своими сильными сторонами.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g3808e2953bb_1_28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37fa6eaa5b4_0_4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3" name="Google Shape;1323;g37fa6eaa5b4_0_447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Всем же знакомы базы данных на слайде? Так вот это не конкуренты YDB. Точнее так - там, где эти базы хороши, мы туда даже не лезем. YDB про высокие нагрузки, масштабируемость, безотказность.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g37fa6eaa5b4_0_447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37fa6eaa5b4_0_4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8" name="Google Shape;1358;g37fa6eaa5b4_0_450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И если уж говорить с кем мы конкурируем, то вот они наши конкуренты. Тут много разных систем для обработки данных. И во всех этих нишах YDB предлагает свое решение. Дело в том, что YDB - это платформа данных, у нас есть своя шина данных, даже покруче Kafka , умеем работать с аналитической нагрузкой и с транзакционной, есть свой сервис координации распределенных систем и многое другое.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9" name="Google Shape;1359;g37fa6eaa5b4_0_450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37fbaf00acf_1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5" name="Google Shape;1405;g37fbaf00acf_1_33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С самой первой строчки кода закладывалась горизонтальная масштабируемость. У нас в команде несколько кандидатов наук, включая меня. То есть все начиналось с теории. И лишь потом пошли марать руки в коде. 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 отличие от одноузловых традиционных баз данных, в распределенных системах приходится решать задачи другого класса -  задачу распределенного консенсуса и координации распределенных транзакций. Банально сделать mutex lock или атомарный инкремент в рантайме одного процесса - это легко и дешево. Но как только система распределенная, в которой нужно уметь переживать отказ любого узла - все сразу усложняется на порядок.  По qr-коду доклад Семена Чечеринда с подробностями о распределенных транзакциях YDB.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g37fbaf00acf_1_33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37fbaf00acf_1_18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 основе архитектуры YDB лежит разделение compute узлов и storage-узлов. Это помогает независимо масштабировать каждый из слоев под специфику нагрузки клиента. </a:t>
            </a:r>
            <a:endParaRPr/>
          </a:p>
        </p:txBody>
      </p:sp>
      <p:sp>
        <p:nvSpPr>
          <p:cNvPr id="1416" name="Google Shape;1416;g37fbaf00acf_1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37fbaf00acf_1_18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Мы имеем на сегодня 2 отказоустойчивых конфигурации - 1 датацентр с erasure кодированием и фактором репликации 1.5 и 3дц с синхронной репликацией, соответственно фактор репликации х3. У некоторых наших клиентов не нашлось третьего ДЦ, но хочется устойчивость к отказу датацентра. Поэтому буквально месяц назад мы запилили 2ДЦ конфигурацию. Сейчас идет пилотирование проекта.</a:t>
            </a:r>
            <a:endParaRPr/>
          </a:p>
        </p:txBody>
      </p:sp>
      <p:sp>
        <p:nvSpPr>
          <p:cNvPr id="1477" name="Google Shape;1477;g37fbaf00acf_1_1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3808e2953bb_1_5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Для клиента есть единая точка подключения. SDK (или драйвер) в первом запросе знает о топологии кластера, далее работает с узлами YDB напрямую. Соответственно в каждом нашем клиентском SDK реализован клиентский балансер. Каждый узел YDB способен принимать и обслуживать все виды запросов. Такая архитектура позволяет переживать отказ отдельного процесса, жесткого диска, сервера, сети или даже целого датацентра. При этом база данных продолжает быть доступной в режиме чтения и записи.</a:t>
            </a:r>
            <a:endParaRPr/>
          </a:p>
        </p:txBody>
      </p:sp>
      <p:sp>
        <p:nvSpPr>
          <p:cNvPr id="1510" name="Google Shape;1510;g3808e2953bb_1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37fbaf00acf_1_2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Тут у вас должен отложиться первый культурный шок - в YDB нет единого мастера, все узлы могут обрабатывать все запросы. Это позволяет исключить единую точку отказа и опять же - горизонтально-масштабироваться.</a:t>
            </a:r>
            <a:endParaRPr/>
          </a:p>
        </p:txBody>
      </p:sp>
      <p:sp>
        <p:nvSpPr>
          <p:cNvPr id="1641" name="Google Shape;1641;g37fbaf00acf_1_2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7fa6eaa5b4_0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2" name="Google Shape;842;g37fa6eaa5b4_0_8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Основное обо мне написано на слайде. Последние 4 года работаю в YDB.</a:t>
            </a:r>
            <a:endParaRPr/>
          </a:p>
        </p:txBody>
      </p:sp>
      <p:sp>
        <p:nvSpPr>
          <p:cNvPr id="843" name="Google Shape;843;g37fa6eaa5b4_0_8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37fbaf00acf_1_30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Далее. Таблицы YDB организованы в иерархию каталогов. Это удобно для изоляции и логической организации. Более того, можно точечно назначать права доступа на отдельные директории.</a:t>
            </a:r>
            <a:endParaRPr/>
          </a:p>
        </p:txBody>
      </p:sp>
      <p:sp>
        <p:nvSpPr>
          <p:cNvPr id="1655" name="Google Shape;1655;g37fbaf00acf_1_3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g37fbaf00acf_1_3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9" name="Google Shape;1679;g37fbaf00acf_1_30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Типы данных YDB мапятся в Postgre-овые типы, а также богатый набор контейнерных типов.</a:t>
            </a:r>
            <a:endParaRPr/>
          </a:p>
        </p:txBody>
      </p:sp>
      <p:sp>
        <p:nvSpPr>
          <p:cNvPr id="1680" name="Google Shape;1680;g37fbaf00acf_1_30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37fbaf00acf_1_30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 YDB свой диалект SQL — называется YQL (от Yandex Query Language). Особенности: строгая типизация, явная параметризация, именованные подзапросы, богатые функции.</a:t>
            </a:r>
            <a:endParaRPr/>
          </a:p>
        </p:txBody>
      </p:sp>
      <p:sp>
        <p:nvSpPr>
          <p:cNvPr id="1693" name="Google Shape;1693;g37fbaf00acf_1_3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g37fbaf00acf_1_3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Если вы писали SQL — зайдет быстро. Есть большинство привычных стейтментов. В качестве оффтоп - другой opensource-продукт от Яндекс - YTSaurus (это такой аналог Hadoop) - использует тот же самый движок YQL. 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g37fbaf00acf_1_3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37fbaf00acf_1_3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Привыкшим к PostgreSQL чего то может не хватить</a:t>
            </a:r>
            <a:endParaRPr/>
          </a:p>
        </p:txBody>
      </p:sp>
      <p:sp>
        <p:nvSpPr>
          <p:cNvPr id="1728" name="Google Shape;1728;g37fbaf00acf_1_3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3808e2953bb_1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8" name="Google Shape;1738;g3808e2953bb_1_7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Например в YDB </a:t>
            </a: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первичный ключ обязателен. Без PRIMARY KEY в YDB создать таблицу нельзя? Почему? Это пререквизит для автоматического шардирования. Он определяет партиционирование и порядок данных на диске.  </a:t>
            </a:r>
            <a:endParaRPr/>
          </a:p>
        </p:txBody>
      </p:sp>
      <p:sp>
        <p:nvSpPr>
          <p:cNvPr id="1739" name="Google Shape;1739;g3808e2953bb_1_7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37fbaf00acf_1_56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Следующий культурный шок: автоинкремент - антипаттерн. При последовательном увеличении PK вся нагрузка падает в последнюю партицию и теряются все преимущества автоматического масштабирования.</a:t>
            </a:r>
            <a:endParaRPr/>
          </a:p>
        </p:txBody>
      </p:sp>
      <p:sp>
        <p:nvSpPr>
          <p:cNvPr id="1748" name="Google Shape;1748;g37fbaf00acf_1_5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g37fbaf00acf_1_56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 YDB есть автоматическое шардирование - по объему, по нагрузке, а когда все успокоилось - сработает автомердж. Ну и можно вручную пошардировать таблицы</a:t>
            </a:r>
            <a:endParaRPr/>
          </a:p>
        </p:txBody>
      </p:sp>
      <p:sp>
        <p:nvSpPr>
          <p:cNvPr id="1765" name="Google Shape;1765;g37fbaf00acf_1_5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37fbaf00acf_1_56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 YDB есть строковые таблицы, оптимизированные для точечной транзакционной нагрузки и колоночные - соответственно для аналитической нагрузки.</a:t>
            </a:r>
            <a:endParaRPr/>
          </a:p>
        </p:txBody>
      </p:sp>
      <p:sp>
        <p:nvSpPr>
          <p:cNvPr id="1805" name="Google Shape;1805;g37fbaf00acf_1_5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g37fbaf00acf_1_56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Поддерживаются различные в</a:t>
            </a: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торичные индексы, основанные на LSM-дереве. </a:t>
            </a:r>
            <a:endParaRPr/>
          </a:p>
        </p:txBody>
      </p:sp>
      <p:sp>
        <p:nvSpPr>
          <p:cNvPr id="1820" name="Google Shape;1820;g37fbaf00acf_1_5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37fa6eaa5b4_0_1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И я пишу код в основном в open-source. Несмотря на тимлидскую роль.</a:t>
            </a:r>
            <a:endParaRPr/>
          </a:p>
        </p:txBody>
      </p:sp>
      <p:sp>
        <p:nvSpPr>
          <p:cNvPr id="866" name="Google Shape;866;g37fa6eaa5b4_0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37fbaf00acf_1_5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36" name="Google Shape;1836;g37fbaf00acf_1_568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 том числе векторные индексы — они позволяют строить RAG-агентов. Недавно об этом писали чуть ли не из каждого утюга.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7" name="Google Shape;1837;g37fbaf00acf_1_568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37fbaf00acf_1_5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0" name="Google Shape;1850;g37fbaf00acf_1_569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Еще один шок-контент - подготовленные запросы в распределенной базе - такое себе.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1" name="Google Shape;1851;g37fbaf00acf_1_569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g37fbaf00acf_1_57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 традиционных базах часто пессимистические блокировки — держим лок, пока не закоммитим. Звучит как каламбур, но пессимистичные блокировки провоцируют программистов писать оптимистичный код. Ну то вера в лучше, в happy way. Но пессимистичные блокировки приводит к разным проблемам, которые DBA мужественно решают в проде.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 YDB, поскольку заточен под HighLoad - используются оптимистичные блокировки. Из-за этого конфликт транзакций может всплыть на коммите. Значит, в приложении должна быть нормальная логика ретраев. </a:t>
            </a:r>
            <a:endParaRPr/>
          </a:p>
        </p:txBody>
      </p:sp>
      <p:sp>
        <p:nvSpPr>
          <p:cNvPr id="1863" name="Google Shape;1863;g37fbaf00acf_1_5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37fbaf00acf_1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0" name="Google Shape;1880;g37fbaf00acf_1_57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 YDB нет привычного Read Committed (но возможно мы таки его сделаем, странный режим, но спрос на него есть). Есть более строгий SerializableReadWrite, SnapshotReadOnly и другие.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1" name="Google Shape;1881;g37fbaf00acf_1_57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37fbaf00acf_1_57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YDB умеет федеративные запросы — объединять данные из разных источников. Какой пример чтобы стало понятно? </a:t>
            </a:r>
            <a:endParaRPr/>
          </a:p>
        </p:txBody>
      </p:sp>
      <p:sp>
        <p:nvSpPr>
          <p:cNvPr id="1896" name="Google Shape;1896;g37fbaf00acf_1_5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g37fbaf00acf_1_57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Вот у вас есть данные в одной базе данных, какие-то справочники в другой, какие-то данные в S3. А вам нужно построить аналитический отчет или вычислить вьюху. Что вы будете делать? Стандартное направление мыслей - перекачать данные каким-нибудь Spark’ом, AirFlow или DBT в базу данных и там выполнить запрос над данными. Так используют ClickHouse или Greenplum. Это ELT. Или написать приложеньку например в Юпитер Нотебук которая сходит во все источники и соберет необходимые данные. </a:t>
            </a:r>
            <a:endParaRPr/>
          </a:p>
        </p:txBody>
      </p:sp>
      <p:sp>
        <p:nvSpPr>
          <p:cNvPr id="1905" name="Google Shape;1905;g37fbaf00acf_1_5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37fbaf00acf_1_5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6" name="Google Shape;1946;g37fbaf00acf_1_577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Федеративные запросы - чуть другой подход. Там сама база данных идет во внешние источники и забирает данные.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Это удобно для: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Витрин и обогащения: подтянуть референсные данные, объединить, не делая сложных пайплайнов.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Наиболее близкие конкуренты тут - Trino, BigQuery и Athena. Есть кто трогал такое?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7" name="Google Shape;1947;g37fbaf00acf_1_577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g37fbaf00acf_1_5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3" name="Google Shape;1963;g37fbaf00acf_1_578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Двигаемся далее. У YDB есть своя шина данных - называется Топики. Она позволяет доставлять сообщения. Все как у всех - ExactlyOnce, AtMostOne, AtLeastOnce. Только круче. (в пике мы прокачиваем данных до 140GB/s, а чтения так вообще - 400GB/s). Есть мимикрия под Apache Kafka.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4" name="Google Shape;1964;g37fbaf00acf_1_578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g37fbaf00acf_1_5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76" name="Google Shape;1976;g37fbaf00acf_1_579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И killer-фича YDB - транзакции топик-таблица. Ни одна другая система так не умеет. Ну потому что системы - либо базы данных, либо шины данных.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7" name="Google Shape;1977;g37fbaf00acf_1_579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37fbaf00acf_1_5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9" name="Google Shape;1989;g37fbaf00acf_1_580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Как такое решается обычно паттерном без YDB? outbox. В YDB можно избавиться от зоопарка из PG+Kafka+ZooKeeper, без outbox, двухфазного коммита и т.п.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0" name="Google Shape;1990;g37fbaf00acf_1_580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37fa6eaa5b4_0_2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9" name="Google Shape;879;g37fa6eaa5b4_0_2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И переходим сразу к контенту</a:t>
            </a:r>
            <a:endParaRPr/>
          </a:p>
        </p:txBody>
      </p:sp>
      <p:sp>
        <p:nvSpPr>
          <p:cNvPr id="880" name="Google Shape;880;g37fa6eaa5b4_0_2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g3808e2953bb_1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1" name="Google Shape;2001;g3808e2953bb_1_72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 Практикуме также есть бесплатный курс для разработчика — приходите, если хотите копнуть глубже. Ссылки на слайдах.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2" name="Google Shape;2002;g3808e2953bb_1_72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37fbaf00acf_1_5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2" name="Google Shape;2012;g37fbaf00acf_1_58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 Яндекс Облаке есть serverless YDB: платите за «потроганные» строки (Request Units). Есть бесплатный Free Tier — 1 млн RU в месяц, хватает для телеграм-ботов, pet-проектов и даже небольших продов. Мне кажется это просто идеальное решение для стартапа. Пока бизнес не приносит деньги, платить фиксированную плану за инфру нет смысла. А в serverless без наплыва пользователей и потребления нет и чек за месяц мизерный.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3" name="Google Shape;2013;g37fbaf00acf_1_58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37fbaf00acf_1_5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24" name="Google Shape;2024;g37fbaf00acf_1_582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Вижу на лицах немой вопрос про производительность нашей серебряной пули. Вообще заходите в гугл и пишете YDB versus Postgres, Kafka, GreenPlum. Мы непрерывно смотрим на бенчмарки, какие-то места под лупой разглядываем, улучшаем. В общем это непрерывный процесс. Вообще надо понимать, что одноузловой постгрес конечно же делает любую распределенную базу данных на раз. Банально - сделать mutex lock в рантайме одного приложения и просто и гарантированно и быстро. А в распределенной системе? 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Но если мы говорим об отказоустойчивых конфигурациях постгреса, например с одной синхронной и одной асинхронной репликой, то тут уже не так все однозначно. А если выйти на уровень высоких нагрузок и хотеть масштабирования, тут ваще YDB красавчег.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5" name="Google Shape;2025;g37fbaf00acf_1_582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37fbaf00acf_1_5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40" name="Google Shape;2040;g37fbaf00acf_1_583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У нас свой щитаю очень крутой, я бы сказал лучший веб-UI из коробки.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1" name="Google Shape;2041;g37fbaf00acf_1_583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g37fbaf00acf_1_5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50" name="Google Shape;2050;g37fbaf00acf_1_584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Он позволяет сделать healthcheck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1" name="Google Shape;2051;g37fbaf00acf_1_584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g37fbaf00acf_1_5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60" name="Google Shape;2060;g37fbaf00acf_1_585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проводить первичную диагностику кластера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1" name="Google Shape;2061;g37fbaf00acf_1_585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37fbaf00acf_1_5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0" name="Google Shape;2070;g37fbaf00acf_1_585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выполнять запросы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1" name="Google Shape;2071;g37fbaf00acf_1_585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37fbaf00acf_1_5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0" name="Google Shape;2080;g37fbaf00acf_1_586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находить и отлаживать тормозящие запросы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2081;g37fbaf00acf_1_586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37fbaf00acf_1_5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90" name="Google Shape;2090;g37fbaf00acf_1_587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смотреть и исследовать планы запросов.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1" name="Google Shape;2091;g37fbaf00acf_1_587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37fbaf00acf_1_5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3" name="Google Shape;2103;g37fbaf00acf_1_588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Аналогичное можно достичь и через наш CLI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4" name="Google Shape;2104;g37fbaf00acf_1_588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7fa6eaa5b4_0_2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7" name="Google Shape;887;g37fa6eaa5b4_0_2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Итак, какие нынче тренды в индустрии?</a:t>
            </a:r>
            <a:endParaRPr/>
          </a:p>
        </p:txBody>
      </p:sp>
      <p:sp>
        <p:nvSpPr>
          <p:cNvPr id="888" name="Google Shape;888;g37fa6eaa5b4_0_21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g37fbaf00acf_1_5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3" name="Google Shape;2113;g37fbaf00acf_1_589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том числе исследовать этапы выполнения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4" name="Google Shape;2114;g37fbaf00acf_1_589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g37fbaf00acf_1_5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4" name="Google Shape;2124;g37fbaf00acf_1_589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Аналогичное можно достичь и через наш CLI, который позволяет и администрировать кластер, заливать данные в YDB, экспортировать их.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5" name="Google Shape;2125;g37fbaf00acf_1_589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61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Google Shape;2135;g37fbaf00acf_1_5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6" name="Google Shape;2136;g37fbaf00acf_1_590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И выполнять запросы и просто “поиграться” в интерактивном режиме. В общем мы вложили душу в этот инструмент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7" name="Google Shape;2137;g37fbaf00acf_1_590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62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g37fbaf00acf_1_59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7" name="Google Shape;2147;g37fbaf00acf_1_595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Как развернуть кластер YDB - есть доклад Жени Лопатина. Он там показывает кунг-фу. В том числе через ansible.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8" name="Google Shape;2148;g37fbaf00acf_1_595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37fbaf00acf_1_5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9" name="Google Shape;2159;g37fbaf00acf_1_596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Он же автор курса Администратор YDB на платформе Яндекс Практикума.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g37fbaf00acf_1_596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g37fbaf00acf_1_5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0" name="Google Shape;2170;g37fbaf00acf_1_591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YDB разрабатывался в высоконагруженной среде компании Яндекс. И команда YDB с самого начала дней предоставляет внутренним клиентам managed service. Разработчики YDB дежурят. И поэтому сами делают себе удобные инструменты диагностики и исправления проблем. Доклад Олега Бондарь как раз про самые частые проблемы пользователей, как их диагностировать и как их решать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1" name="Google Shape;2171;g37fbaf00acf_1_59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37fbaf00acf_1_5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85" name="Google Shape;2185;g37fbaf00acf_1_592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Почти все внутренности YDB обложены различными метриками. У нас есть дашборды в Мониум - это яндексовый сервис мониторинга, алертов и тп. Мониум или Мониторинг или ранее SOlomon - работают на YDB. А YDB хранит свои метрики в Мониум, который работает на YDB. Круг замкнулся =) Примерно как с GCC - чтобы скомпилировать GCC или Go, нужно взять GCC предыдущей версии.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6" name="Google Shape;2186;g37fbaf00acf_1_592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37fbaf00acf_1_5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6" name="Google Shape;2196;g37fbaf00acf_1_593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Для open-source - метрики в формате Prometheus. Есть подготовленные дашборды в Grafana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7" name="Google Shape;2197;g37fbaf00acf_1_593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37fbaf00acf_1_5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7" name="Google Shape;2207;g37fbaf00acf_1_594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У нас есть распределенная трассировка запросов. Тут тоже забавно вышло. Сначала коллеги из Авто-ру переписали Jaeger на хранение трасс в YDB. Это было в 20-21 годах. И только спустя 3 года сам YDB научился поставлять свои трассы и спаны в Jaeger. Который работает на YDB. Ох уж этот бигтех, да?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8" name="Google Shape;2208;g37fbaf00acf_1_594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37fbaf00acf_1_59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1" name="Google Shape;2221;g37fbaf00acf_1_597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Enterprise версия YDB поставляется со специальным MCP-сервером, который вместе с GPT позволяет легко и играючи решать задачи администрирования кластера. Как он родился? У нас есть инструкции дежурным, написанные кровью. В общем мы скормили эти инструкции в LLM, написали MCP-сервер и теперь LLM делает то же, что и дежурный, только в разы быстрее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2" name="Google Shape;2222;g37fbaf00acf_1_597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69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fa6eaa5b4_0_2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5" name="Google Shape;895;g37fa6eaa5b4_0_2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Первое: объем данных растет каждый год. И не просто растет — ожидается удвоение за следующие 3 года. И хотя большая часть этих данных - телеметрия различных устройств и эти данные после обработки удаляются. Но тренд налицо. В любом случае объемы данных растут, нужно уметь работать с такими объемами, не всякая система умеет работать большими объемами. Уже сегодня или в ближайшем будущем вам придется столкнуться с шардированием базы данных. Поднимите руки кто сталкивался с шардированием?</a:t>
            </a:r>
            <a:endParaRPr/>
          </a:p>
        </p:txBody>
      </p:sp>
      <p:sp>
        <p:nvSpPr>
          <p:cNvPr id="896" name="Google Shape;896;g37fa6eaa5b4_0_2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g37fbaf00acf_1_5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3" name="Google Shape;2233;g37fbaf00acf_1_598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Open-source MCP позволяет затюнить запросы и всячески помогает вайб-кодингу в том же Cursor. Если страница недоступна по qr-коду - это нормально. Через пару дней там будет статья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4" name="Google Shape;2234;g37fbaf00acf_1_598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70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37fbaf00acf_1_6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6" name="Google Shape;2246;g37fbaf00acf_1_600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Чувствуете, что переход на YDB — это смена парадигмы?</a:t>
            </a:r>
            <a:b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Новый диалект SQL.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Оптимистичные транзакции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Писать код надо с ретраями.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Другие режимы изоляции.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Естественно возникает вопрос - нафига же это мне надо насиловать свой мозг этим чудом из Яндекса?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Я ожидаю, что совокупность вкусностей перевесит.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Но попробую дать вам инструкцию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7" name="Google Shape;2247;g37fbaf00acf_1_600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71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g37fbaf00acf_1_59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Когда YDB подходит для ваших бизнес задач?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Не первый принцип админа - работает не трожь. Если все хорошо, то и нечего облизываться на это стильное модное молодежное.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Уперлись в потолок одноузловой базы или ожидаете кратный рост.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Нужна отказоустойчивость без окон обслуживания.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Хотите упростить зоопарк PG+Kafka+ZooKeeper+Elastic — и заменить это единой платформой данных.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Serverless-микропотребление и переменные нагрузки выгодны по стоимости. </a:t>
            </a:r>
            <a:endParaRPr/>
          </a:p>
        </p:txBody>
      </p:sp>
      <p:sp>
        <p:nvSpPr>
          <p:cNvPr id="2258" name="Google Shape;2258;g37fbaf00acf_1_5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37fbaf00acf_1_59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Когда YDB не нужен?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Повторюсь. «Работает — не трожь». Дорого переписывать легаси, команда сильна в Postgres/MySQL/MSSQL — иногда лучшая архитектура — та, которая уже в проде.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Нет требований к отказоустойчивости, вертикальное масштабирование вас устраивает.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Локальная база «рядом с приложением» — это не про YDB.</a:t>
            </a:r>
            <a:endParaRPr/>
          </a:p>
        </p:txBody>
      </p:sp>
      <p:sp>
        <p:nvSpPr>
          <p:cNvPr id="2267" name="Google Shape;2267;g37fbaf00acf_1_5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37fbaf00acf_1_60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76" name="Google Shape;2276;g37fbaf00acf_1_602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Что из этого раздела я бы хотел, чтобы вы забрали с собой?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Что YDB - это не форк постгреса, YDB - это распределенная отказойстройчивая, горизонтально-масштабируемая платформа данных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А теперь к тому как простому смертному потрогать YDB?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7" name="Google Shape;2277;g37fbaf00acf_1_602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g37fbaf00acf_1_60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8" name="Google Shape;2298;g37fbaf00acf_1_60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g37fbaf00acf_1_60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75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g37fbaf00acf_1_6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06" name="Google Shape;2306;g37fbaf00acf_1_604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Ну чтобы локально потрогать YDB - есть вариант в докер-образе. Это конечно же не прод-реди конфигурация, но потыкаться, повыполнять запросы, приделать CI - пожалуйста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7" name="Google Shape;2307;g37fbaf00acf_1_604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g37fbaf00acf_1_6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9" name="Google Shape;2319;g37fbaf00acf_1_605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Теперь как из кода? Есть несколько путей: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AutoNum type="arabicPeriod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Нативный PHP SDK на чистом PHP. Написан был лет 5 назад аутсорсером. Никаких файберов и прочих ништяков из современного PHP. И посыпая голову пеплом - мы в него не вкладываемся. Принимаем PR. Но новые фичи туда не завозим. К сожалению серьезных продов на PHP внутри Яндекс нет, а этот момент один из главных мотиваторов тратить ресурсы. Надеюсь после этого доклада будет движ. Но с табличками поработать, потрогать YQL - велком. Даже RAG агента можно замутить на YDB.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0" name="Google Shape;2320;g37fbaf00acf_1_605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77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37fbaf00acf_1_6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2" name="Google Shape;2332;g37fbaf00acf_1_606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AutoNum type="arabicPeriod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Другой путь. Мимикрия под PostgreSQL. Это небольшой кусочек YDB. C протоколом pgware, порт 5432 и тп. WIP. Сейчас годится для некоторых аналитических сценариев — «подцепиться» инструментами, которые уже ожидают Postgres. Для OLTP — рановато.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3" name="Google Shape;2333;g37fbaf00acf_1_606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78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g37fbaf00acf_1_6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44" name="Google Shape;2344;g37fbaf00acf_1_607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AutoNum type="arabicPeriod"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Правильный вариант - PDO-драйвер. Мы думали про него, но руки не дошли.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5" name="Google Shape;2345;g37fbaf00acf_1_607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79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37fa6eaa5b4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4" name="Google Shape;964;g37fa6eaa5b4_0_22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Как альтернатива шардированию привычных бах данных - есть целый класс распределенных горизонтально-масштабируемых СУБД. Применяются они не только у бигтеха, но и в любом бизнесе где критично любые недоступности, окна обслуживания и есть необходимость эластично масштабироваться.</a:t>
            </a:r>
            <a:endParaRPr/>
          </a:p>
        </p:txBody>
      </p:sp>
      <p:sp>
        <p:nvSpPr>
          <p:cNvPr id="965" name="Google Shape;965;g37fa6eaa5b4_0_22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37fbaf00acf_1_6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7" name="Google Shape;2357;g37fbaf00acf_1_608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AutoNum type="arabicPeriod"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Вот куда мы вкладываемся - ODBC.  + odbc_connect. Прям сейчас лучшие умы YDB пишут ODBC-драйвер. Там тоже работы непочатый край. Но лиха беда начало.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8" name="Google Shape;2358;g37fbaf00acf_1_608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80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g37fbaf00acf_1_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0" name="Google Shape;2370;g37fbaf00acf_1_609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Итого - статус кво на слайде</a:t>
            </a:r>
            <a:b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Маловато - но возможно с вашей помощью все станет намного лучше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1" name="Google Shape;2371;g37fbaf00acf_1_609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81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g37fbaf00acf_1_6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8" name="Google Shape;2388;g37fbaf00acf_1_610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Я люблю YDB и рад бы вложиться во все задумки. Но кажется без вас не обойтись. Присоединяйтесь к нашему Opensource и давайте делать крутые штуки вместе!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9" name="Google Shape;2389;g37fbaf00acf_1_610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82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g37fbaf00acf_1_6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400" y="0"/>
            <a:ext cx="5331000" cy="3000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7" name="Google Shape;2407;g37fbaf00acf_1_612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если таки руки зачесались - вот доклад вашего покорного слуги про то, как делать драйвер для YDB. Кросс-языковой доклад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8" name="Google Shape;2408;g37fbaf00acf_1_612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83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Google Shape;2418;g37fbaf00acf_1_6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9" name="Google Shape;2419;g37fbaf00acf_1_6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Переходя к заключению. </a:t>
            </a:r>
            <a:endParaRPr/>
          </a:p>
        </p:txBody>
      </p:sp>
      <p:sp>
        <p:nvSpPr>
          <p:cNvPr id="2420" name="Google Shape;2420;g37fbaf00acf_1_61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84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g37fbaf00acf_1_6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7" name="Google Shape;2427;g37fbaf00acf_1_6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У нас в дорожной карте грандиозные планы: полноценный ODBC, полнотекстовый поиск, cost-based оптимизатор для HTAP, асинхронная репликация, Kafka совместимость, поддержка 2 ДЦ инсталляций, in-memory строковые таблицы, охлаждение в S3. Мы последовательно закрываем вещи, которые нужны прямо сейчас. 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Но это не значит что все сделано и можно курить бамбук</a:t>
            </a:r>
            <a:endParaRPr/>
          </a:p>
        </p:txBody>
      </p:sp>
      <p:sp>
        <p:nvSpPr>
          <p:cNvPr id="2428" name="Google Shape;2428;g37fbaf00acf_1_61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g37fbaf00acf_1_6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И наконец - хочется, чтобы вы унесли с собой: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Осознали разницу между одноузловыми и распределенными СУБД.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Познакомились с YDB: это не форк Postgres, а своя распределенная open-source платформа данных.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Осознали ключевые отличия для разработчика.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Поняли, когда YDB нужен, а когда — нет.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Увидели варианты интеграции в PHP сегодня: нативный SDK, ODBC, PG-слой для аналитики; PDO — отличный шанс для контрибьюции. Там точно есть что покодить.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298450" algn="l" rtl="0">
              <a:lnSpc>
                <a:spcPct val="21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И главное — у вас есть путь начать бесплатно: serverless в Яндекс Облаке с Free Tier или баналоно в докере.</a:t>
            </a:r>
            <a:endParaRPr/>
          </a:p>
        </p:txBody>
      </p:sp>
      <p:sp>
        <p:nvSpPr>
          <p:cNvPr id="2448" name="Google Shape;2448;g37fbaf00acf_1_6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g37fbaf00acf_1_6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7" name="Google Shape;2457;g37fbaf00acf_1_6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Мои контакты на слайде, приходите в чат сообщества t.me/ydb_ru. И спасибо за внимание.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37fa6eaa5b4_0_2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620" y="1143000"/>
            <a:ext cx="5486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7" name="Google Shape;987;g37fa6eaa5b4_0_2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Что еще творится в индустрии? Open-source базы в целом соизмеримы с проприетарными по популярности. Это и гибкость, и сообщество, и никакая стоимость.</a:t>
            </a:r>
            <a:endParaRPr/>
          </a:p>
        </p:txBody>
      </p:sp>
      <p:sp>
        <p:nvSpPr>
          <p:cNvPr id="988" name="Google Shape;988;g37fa6eaa5b4_0_22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052250" y="1594125"/>
            <a:ext cx="76629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052250" y="2068275"/>
            <a:ext cx="6300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9F9F9F"/>
                </a:solidFill>
                <a:latin typeface="Unbounded ExtraLight"/>
                <a:ea typeface="Unbounded ExtraLight"/>
                <a:cs typeface="Unbounded ExtraLight"/>
                <a:sym typeface="Unbounde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3052250" y="2524875"/>
            <a:ext cx="6300000" cy="10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lt1"/>
                </a:solidFill>
                <a:latin typeface="Unbounded ExtraLight"/>
                <a:ea typeface="Unbounded ExtraLight"/>
                <a:cs typeface="Unbounded ExtraLight"/>
                <a:sym typeface="Unbounde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+ подзаголовок">
  <p:cSld name="Только заголовок + подзаголовок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594039" y="891000"/>
            <a:ext cx="60369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вигация_2">
  <p:cSld name="Навигация_2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04"/>
          <p:cNvSpPr/>
          <p:nvPr/>
        </p:nvSpPr>
        <p:spPr>
          <a:xfrm>
            <a:off x="0" y="0"/>
            <a:ext cx="3335700" cy="5143500"/>
          </a:xfrm>
          <a:prstGeom prst="rect">
            <a:avLst/>
          </a:prstGeom>
          <a:solidFill>
            <a:srgbClr val="6B95FF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104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66" name="Google Shape;666;p104"/>
          <p:cNvSpPr txBox="1">
            <a:spLocks noGrp="1"/>
          </p:cNvSpPr>
          <p:nvPr>
            <p:ph type="title"/>
          </p:nvPr>
        </p:nvSpPr>
        <p:spPr>
          <a:xfrm>
            <a:off x="3753246" y="337500"/>
            <a:ext cx="48087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67" name="Google Shape;667;p104"/>
          <p:cNvSpPr txBox="1">
            <a:spLocks noGrp="1"/>
          </p:cNvSpPr>
          <p:nvPr>
            <p:ph type="body" idx="1"/>
          </p:nvPr>
        </p:nvSpPr>
        <p:spPr>
          <a:xfrm>
            <a:off x="594039" y="588000"/>
            <a:ext cx="2332200" cy="3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mo"/>
              <a:buNone/>
              <a:defRPr sz="2700" b="1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005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8" name="Google Shape;668;p104"/>
          <p:cNvSpPr txBox="1">
            <a:spLocks noGrp="1"/>
          </p:cNvSpPr>
          <p:nvPr>
            <p:ph type="body" idx="2"/>
          </p:nvPr>
        </p:nvSpPr>
        <p:spPr>
          <a:xfrm>
            <a:off x="3753246" y="1577269"/>
            <a:ext cx="4122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езиса">
  <p:cSld name="3 тезиса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5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1" name="Google Shape;671;p105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72" name="Google Shape;672;p105"/>
          <p:cNvSpPr txBox="1"/>
          <p:nvPr/>
        </p:nvSpPr>
        <p:spPr>
          <a:xfrm>
            <a:off x="2236140" y="4608350"/>
            <a:ext cx="5211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3" name="Google Shape;673;p105"/>
          <p:cNvCxnSpPr/>
          <p:nvPr/>
        </p:nvCxnSpPr>
        <p:spPr>
          <a:xfrm>
            <a:off x="594039" y="2397324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4" name="Google Shape;674;p105"/>
          <p:cNvCxnSpPr/>
          <p:nvPr/>
        </p:nvCxnSpPr>
        <p:spPr>
          <a:xfrm>
            <a:off x="3322510" y="2397324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5" name="Google Shape;675;p105"/>
          <p:cNvCxnSpPr/>
          <p:nvPr/>
        </p:nvCxnSpPr>
        <p:spPr>
          <a:xfrm>
            <a:off x="6095709" y="2397324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6" name="Google Shape;676;p105"/>
          <p:cNvSpPr txBox="1">
            <a:spLocks noGrp="1"/>
          </p:cNvSpPr>
          <p:nvPr>
            <p:ph type="body" idx="1"/>
          </p:nvPr>
        </p:nvSpPr>
        <p:spPr>
          <a:xfrm>
            <a:off x="590148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7" name="Google Shape;677;p105"/>
          <p:cNvSpPr txBox="1">
            <a:spLocks noGrp="1"/>
          </p:cNvSpPr>
          <p:nvPr>
            <p:ph type="body" idx="2"/>
          </p:nvPr>
        </p:nvSpPr>
        <p:spPr>
          <a:xfrm>
            <a:off x="3341683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8" name="Google Shape;678;p105"/>
          <p:cNvSpPr txBox="1">
            <a:spLocks noGrp="1"/>
          </p:cNvSpPr>
          <p:nvPr>
            <p:ph type="body" idx="3"/>
          </p:nvPr>
        </p:nvSpPr>
        <p:spPr>
          <a:xfrm>
            <a:off x="6087237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9" name="Google Shape;679;p105"/>
          <p:cNvSpPr txBox="1">
            <a:spLocks noGrp="1"/>
          </p:cNvSpPr>
          <p:nvPr>
            <p:ph type="body" idx="4"/>
          </p:nvPr>
        </p:nvSpPr>
        <p:spPr>
          <a:xfrm>
            <a:off x="3335755" y="2537020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0" name="Google Shape;680;p105"/>
          <p:cNvSpPr txBox="1">
            <a:spLocks noGrp="1"/>
          </p:cNvSpPr>
          <p:nvPr>
            <p:ph type="body" idx="5"/>
          </p:nvPr>
        </p:nvSpPr>
        <p:spPr>
          <a:xfrm>
            <a:off x="592375" y="2537020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1" name="Google Shape;681;p105"/>
          <p:cNvSpPr txBox="1">
            <a:spLocks noGrp="1"/>
          </p:cNvSpPr>
          <p:nvPr>
            <p:ph type="body" idx="6"/>
          </p:nvPr>
        </p:nvSpPr>
        <p:spPr>
          <a:xfrm>
            <a:off x="6083302" y="2537020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2" name="Google Shape;682;p105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4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езиса">
  <p:cSld name="4 тезиса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6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5" name="Google Shape;685;p106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86" name="Google Shape;686;p106"/>
          <p:cNvSpPr txBox="1"/>
          <p:nvPr/>
        </p:nvSpPr>
        <p:spPr>
          <a:xfrm>
            <a:off x="2236140" y="4608350"/>
            <a:ext cx="5211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7" name="Google Shape;687;p106"/>
          <p:cNvCxnSpPr/>
          <p:nvPr/>
        </p:nvCxnSpPr>
        <p:spPr>
          <a:xfrm>
            <a:off x="594039" y="2397324"/>
            <a:ext cx="13701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8" name="Google Shape;688;p106"/>
          <p:cNvCxnSpPr/>
          <p:nvPr/>
        </p:nvCxnSpPr>
        <p:spPr>
          <a:xfrm>
            <a:off x="2636668" y="2397324"/>
            <a:ext cx="13890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9" name="Google Shape;689;p106"/>
          <p:cNvSpPr txBox="1">
            <a:spLocks noGrp="1"/>
          </p:cNvSpPr>
          <p:nvPr>
            <p:ph type="body" idx="1"/>
          </p:nvPr>
        </p:nvSpPr>
        <p:spPr>
          <a:xfrm>
            <a:off x="590148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0" name="Google Shape;690;p106"/>
          <p:cNvSpPr txBox="1">
            <a:spLocks noGrp="1"/>
          </p:cNvSpPr>
          <p:nvPr>
            <p:ph type="body" idx="2"/>
          </p:nvPr>
        </p:nvSpPr>
        <p:spPr>
          <a:xfrm>
            <a:off x="2655841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1" name="Google Shape;691;p106"/>
          <p:cNvSpPr txBox="1">
            <a:spLocks noGrp="1"/>
          </p:cNvSpPr>
          <p:nvPr>
            <p:ph type="body" idx="3"/>
          </p:nvPr>
        </p:nvSpPr>
        <p:spPr>
          <a:xfrm>
            <a:off x="2649913" y="2537020"/>
            <a:ext cx="13890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2" name="Google Shape;692;p106"/>
          <p:cNvSpPr txBox="1">
            <a:spLocks noGrp="1"/>
          </p:cNvSpPr>
          <p:nvPr>
            <p:ph type="body" idx="4"/>
          </p:nvPr>
        </p:nvSpPr>
        <p:spPr>
          <a:xfrm>
            <a:off x="592375" y="2537020"/>
            <a:ext cx="13701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93" name="Google Shape;693;p106"/>
          <p:cNvCxnSpPr/>
          <p:nvPr/>
        </p:nvCxnSpPr>
        <p:spPr>
          <a:xfrm>
            <a:off x="4725371" y="2397324"/>
            <a:ext cx="13701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4" name="Google Shape;694;p106"/>
          <p:cNvCxnSpPr/>
          <p:nvPr/>
        </p:nvCxnSpPr>
        <p:spPr>
          <a:xfrm>
            <a:off x="6767999" y="2397324"/>
            <a:ext cx="13890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5" name="Google Shape;695;p106"/>
          <p:cNvSpPr txBox="1">
            <a:spLocks noGrp="1"/>
          </p:cNvSpPr>
          <p:nvPr>
            <p:ph type="body" idx="5"/>
          </p:nvPr>
        </p:nvSpPr>
        <p:spPr>
          <a:xfrm>
            <a:off x="4721480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106"/>
          <p:cNvSpPr txBox="1">
            <a:spLocks noGrp="1"/>
          </p:cNvSpPr>
          <p:nvPr>
            <p:ph type="body" idx="6"/>
          </p:nvPr>
        </p:nvSpPr>
        <p:spPr>
          <a:xfrm>
            <a:off x="6787172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106"/>
          <p:cNvSpPr txBox="1">
            <a:spLocks noGrp="1"/>
          </p:cNvSpPr>
          <p:nvPr>
            <p:ph type="body" idx="7"/>
          </p:nvPr>
        </p:nvSpPr>
        <p:spPr>
          <a:xfrm>
            <a:off x="6781245" y="2537020"/>
            <a:ext cx="13890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106"/>
          <p:cNvSpPr txBox="1">
            <a:spLocks noGrp="1"/>
          </p:cNvSpPr>
          <p:nvPr>
            <p:ph type="body" idx="8"/>
          </p:nvPr>
        </p:nvSpPr>
        <p:spPr>
          <a:xfrm>
            <a:off x="4723707" y="2537020"/>
            <a:ext cx="13701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106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4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">
  <p:cSld name="Цитата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0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107"/>
          <p:cNvSpPr txBox="1">
            <a:spLocks noGrp="1"/>
          </p:cNvSpPr>
          <p:nvPr>
            <p:ph type="body" idx="1"/>
          </p:nvPr>
        </p:nvSpPr>
        <p:spPr>
          <a:xfrm>
            <a:off x="1146021" y="1036800"/>
            <a:ext cx="6860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3" name="Google Shape;703;p107"/>
          <p:cNvSpPr>
            <a:spLocks noGrp="1"/>
          </p:cNvSpPr>
          <p:nvPr>
            <p:ph type="pic" idx="2"/>
          </p:nvPr>
        </p:nvSpPr>
        <p:spPr>
          <a:xfrm>
            <a:off x="1146021" y="4055035"/>
            <a:ext cx="405000" cy="4050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107"/>
          <p:cNvSpPr txBox="1">
            <a:spLocks noGrp="1"/>
          </p:cNvSpPr>
          <p:nvPr>
            <p:ph type="body" idx="3"/>
          </p:nvPr>
        </p:nvSpPr>
        <p:spPr>
          <a:xfrm>
            <a:off x="1691958" y="4053928"/>
            <a:ext cx="4663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5" name="Google Shape;705;p107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6" name="Google Shape;706;p107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07" name="Google Shape;707;p107"/>
          <p:cNvSpPr txBox="1"/>
          <p:nvPr/>
        </p:nvSpPr>
        <p:spPr>
          <a:xfrm>
            <a:off x="2236140" y="4608350"/>
            <a:ext cx="5211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4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ы_3 шт">
  <p:cSld name="Цитаты_3 шт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08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710" name="Google Shape;710;p108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1" name="Google Shape;711;p108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12" name="Google Shape;712;p108"/>
          <p:cNvSpPr txBox="1"/>
          <p:nvPr/>
        </p:nvSpPr>
        <p:spPr>
          <a:xfrm>
            <a:off x="2236140" y="4608350"/>
            <a:ext cx="5211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3" name="Google Shape;713;p108"/>
          <p:cNvCxnSpPr/>
          <p:nvPr/>
        </p:nvCxnSpPr>
        <p:spPr>
          <a:xfrm>
            <a:off x="594039" y="1983171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4" name="Google Shape;714;p108"/>
          <p:cNvCxnSpPr/>
          <p:nvPr/>
        </p:nvCxnSpPr>
        <p:spPr>
          <a:xfrm>
            <a:off x="3322510" y="1983171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5" name="Google Shape;715;p108"/>
          <p:cNvCxnSpPr/>
          <p:nvPr/>
        </p:nvCxnSpPr>
        <p:spPr>
          <a:xfrm>
            <a:off x="6095709" y="1983171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6" name="Google Shape;716;p108"/>
          <p:cNvSpPr txBox="1">
            <a:spLocks noGrp="1"/>
          </p:cNvSpPr>
          <p:nvPr>
            <p:ph type="body" idx="1"/>
          </p:nvPr>
        </p:nvSpPr>
        <p:spPr>
          <a:xfrm>
            <a:off x="3335755" y="2122867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7" name="Google Shape;717;p108"/>
          <p:cNvSpPr txBox="1">
            <a:spLocks noGrp="1"/>
          </p:cNvSpPr>
          <p:nvPr>
            <p:ph type="body" idx="2"/>
          </p:nvPr>
        </p:nvSpPr>
        <p:spPr>
          <a:xfrm>
            <a:off x="592375" y="2122867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8" name="Google Shape;718;p108"/>
          <p:cNvSpPr txBox="1">
            <a:spLocks noGrp="1"/>
          </p:cNvSpPr>
          <p:nvPr>
            <p:ph type="body" idx="3"/>
          </p:nvPr>
        </p:nvSpPr>
        <p:spPr>
          <a:xfrm>
            <a:off x="6083302" y="2122867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9" name="Google Shape;719;p108"/>
          <p:cNvSpPr>
            <a:spLocks noGrp="1"/>
          </p:cNvSpPr>
          <p:nvPr>
            <p:ph type="pic" idx="4"/>
          </p:nvPr>
        </p:nvSpPr>
        <p:spPr>
          <a:xfrm>
            <a:off x="3340823" y="1439700"/>
            <a:ext cx="405000" cy="4050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0" name="Google Shape;720;p108"/>
          <p:cNvSpPr>
            <a:spLocks noGrp="1"/>
          </p:cNvSpPr>
          <p:nvPr>
            <p:ph type="pic" idx="5"/>
          </p:nvPr>
        </p:nvSpPr>
        <p:spPr>
          <a:xfrm>
            <a:off x="6089309" y="1437152"/>
            <a:ext cx="405000" cy="4050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108"/>
          <p:cNvSpPr>
            <a:spLocks noGrp="1"/>
          </p:cNvSpPr>
          <p:nvPr>
            <p:ph type="pic" idx="6"/>
          </p:nvPr>
        </p:nvSpPr>
        <p:spPr>
          <a:xfrm>
            <a:off x="597308" y="1439070"/>
            <a:ext cx="405000" cy="4050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108"/>
          <p:cNvSpPr txBox="1">
            <a:spLocks noGrp="1"/>
          </p:cNvSpPr>
          <p:nvPr>
            <p:ph type="body" idx="7"/>
          </p:nvPr>
        </p:nvSpPr>
        <p:spPr>
          <a:xfrm>
            <a:off x="1144473" y="1440393"/>
            <a:ext cx="1642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3" name="Google Shape;723;p108"/>
          <p:cNvSpPr txBox="1">
            <a:spLocks noGrp="1"/>
          </p:cNvSpPr>
          <p:nvPr>
            <p:ph type="body" idx="8"/>
          </p:nvPr>
        </p:nvSpPr>
        <p:spPr>
          <a:xfrm>
            <a:off x="3889535" y="1442600"/>
            <a:ext cx="1642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4" name="Google Shape;724;p108"/>
          <p:cNvSpPr txBox="1">
            <a:spLocks noGrp="1"/>
          </p:cNvSpPr>
          <p:nvPr>
            <p:ph type="body" idx="9"/>
          </p:nvPr>
        </p:nvSpPr>
        <p:spPr>
          <a:xfrm>
            <a:off x="6635996" y="1445150"/>
            <a:ext cx="1642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4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текстовых блока">
  <p:cSld name="Два текстовых блока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09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7" name="Google Shape;727;p109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28" name="Google Shape;728;p109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729" name="Google Shape;729;p109"/>
          <p:cNvSpPr txBox="1">
            <a:spLocks noGrp="1"/>
          </p:cNvSpPr>
          <p:nvPr>
            <p:ph type="body" idx="1"/>
          </p:nvPr>
        </p:nvSpPr>
        <p:spPr>
          <a:xfrm>
            <a:off x="594039" y="1856185"/>
            <a:ext cx="38412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0" name="Google Shape;730;p109"/>
          <p:cNvSpPr txBox="1">
            <a:spLocks noGrp="1"/>
          </p:cNvSpPr>
          <p:nvPr>
            <p:ph type="body" idx="2"/>
          </p:nvPr>
        </p:nvSpPr>
        <p:spPr>
          <a:xfrm>
            <a:off x="4711017" y="1853592"/>
            <a:ext cx="38391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текстовых блока">
  <p:cSld name="Три текстовых блока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10"/>
          <p:cNvSpPr txBox="1">
            <a:spLocks noGrp="1"/>
          </p:cNvSpPr>
          <p:nvPr>
            <p:ph type="body" idx="1"/>
          </p:nvPr>
        </p:nvSpPr>
        <p:spPr>
          <a:xfrm>
            <a:off x="594039" y="1853400"/>
            <a:ext cx="24771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3" name="Google Shape;733;p110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4" name="Google Shape;734;p110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35" name="Google Shape;735;p110"/>
          <p:cNvSpPr txBox="1">
            <a:spLocks noGrp="1"/>
          </p:cNvSpPr>
          <p:nvPr>
            <p:ph type="body" idx="2"/>
          </p:nvPr>
        </p:nvSpPr>
        <p:spPr>
          <a:xfrm>
            <a:off x="594536" y="891000"/>
            <a:ext cx="60366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6" name="Google Shape;736;p110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737" name="Google Shape;737;p110"/>
          <p:cNvSpPr txBox="1">
            <a:spLocks noGrp="1"/>
          </p:cNvSpPr>
          <p:nvPr>
            <p:ph type="body" idx="3"/>
          </p:nvPr>
        </p:nvSpPr>
        <p:spPr>
          <a:xfrm>
            <a:off x="3335755" y="1853400"/>
            <a:ext cx="24771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8" name="Google Shape;738;p110"/>
          <p:cNvSpPr txBox="1">
            <a:spLocks noGrp="1"/>
          </p:cNvSpPr>
          <p:nvPr>
            <p:ph type="body" idx="4"/>
          </p:nvPr>
        </p:nvSpPr>
        <p:spPr>
          <a:xfrm>
            <a:off x="6092380" y="1853400"/>
            <a:ext cx="24771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тезиса">
  <p:cSld name="Два тезиса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11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1" name="Google Shape;741;p111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42" name="Google Shape;742;p111"/>
          <p:cNvSpPr txBox="1">
            <a:spLocks noGrp="1"/>
          </p:cNvSpPr>
          <p:nvPr>
            <p:ph type="body" idx="1"/>
          </p:nvPr>
        </p:nvSpPr>
        <p:spPr>
          <a:xfrm>
            <a:off x="5121214" y="1842492"/>
            <a:ext cx="27474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3" name="Google Shape;743;p111"/>
          <p:cNvSpPr txBox="1">
            <a:spLocks noGrp="1"/>
          </p:cNvSpPr>
          <p:nvPr>
            <p:ph type="body" idx="2"/>
          </p:nvPr>
        </p:nvSpPr>
        <p:spPr>
          <a:xfrm>
            <a:off x="1006144" y="1842492"/>
            <a:ext cx="27474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зис-заголовок + контент">
  <p:cSld name="Тезис-заголовок + контент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2"/>
          <p:cNvSpPr/>
          <p:nvPr/>
        </p:nvSpPr>
        <p:spPr>
          <a:xfrm>
            <a:off x="4572003" y="0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112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7" name="Google Shape;747;p112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48" name="Google Shape;748;p112"/>
          <p:cNvSpPr txBox="1">
            <a:spLocks noGrp="1"/>
          </p:cNvSpPr>
          <p:nvPr>
            <p:ph type="title"/>
          </p:nvPr>
        </p:nvSpPr>
        <p:spPr>
          <a:xfrm>
            <a:off x="594039" y="470504"/>
            <a:ext cx="3431700" cy="3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675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749" name="Google Shape;749;p112"/>
          <p:cNvSpPr txBox="1">
            <a:spLocks noGrp="1"/>
          </p:cNvSpPr>
          <p:nvPr>
            <p:ph type="body" idx="1"/>
          </p:nvPr>
        </p:nvSpPr>
        <p:spPr>
          <a:xfrm>
            <a:off x="5121214" y="470504"/>
            <a:ext cx="3456000" cy="3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mo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Лого партнёра + контент">
  <p:cSld name="Лого партнёра + контент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3"/>
          <p:cNvSpPr/>
          <p:nvPr/>
        </p:nvSpPr>
        <p:spPr>
          <a:xfrm>
            <a:off x="4572002" y="0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113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113"/>
          <p:cNvSpPr>
            <a:spLocks noGrp="1"/>
          </p:cNvSpPr>
          <p:nvPr>
            <p:ph type="pic" idx="2"/>
          </p:nvPr>
        </p:nvSpPr>
        <p:spPr>
          <a:xfrm>
            <a:off x="596839" y="1163836"/>
            <a:ext cx="3291300" cy="2190600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13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55" name="Google Shape;755;p113"/>
          <p:cNvSpPr txBox="1">
            <a:spLocks noGrp="1"/>
          </p:cNvSpPr>
          <p:nvPr>
            <p:ph type="body" idx="1"/>
          </p:nvPr>
        </p:nvSpPr>
        <p:spPr>
          <a:xfrm>
            <a:off x="4984284" y="470504"/>
            <a:ext cx="3593100" cy="3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д_белый фон">
  <p:cSld name="Код_белый фон"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96866" y="1295996"/>
            <a:ext cx="7410000" cy="3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57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рупный тезис на зефирках">
  <p:cSld name="Крупный тезис на зефирках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11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1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14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0" name="Google Shape;760;p114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61" name="Google Shape;761;p114"/>
          <p:cNvSpPr txBox="1">
            <a:spLocks noGrp="1"/>
          </p:cNvSpPr>
          <p:nvPr>
            <p:ph type="title"/>
          </p:nvPr>
        </p:nvSpPr>
        <p:spPr>
          <a:xfrm>
            <a:off x="594039" y="405000"/>
            <a:ext cx="6588900" cy="18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д_черный фон">
  <p:cSld name="Код_черный фон">
    <p:bg>
      <p:bgPr>
        <a:solidFill>
          <a:srgbClr val="353535"/>
        </a:solid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15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4" name="Google Shape;764;p115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65" name="Google Shape;765;p115"/>
          <p:cNvSpPr txBox="1">
            <a:spLocks noGrp="1"/>
          </p:cNvSpPr>
          <p:nvPr>
            <p:ph type="body" idx="1"/>
          </p:nvPr>
        </p:nvSpPr>
        <p:spPr>
          <a:xfrm>
            <a:off x="596866" y="1295996"/>
            <a:ext cx="7410000" cy="3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6" name="Google Shape;766;p115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57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">
  <p:cSld name="Имидж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16"/>
          <p:cNvSpPr txBox="1">
            <a:spLocks noGrp="1"/>
          </p:cNvSpPr>
          <p:nvPr>
            <p:ph type="body" idx="1"/>
          </p:nvPr>
        </p:nvSpPr>
        <p:spPr>
          <a:xfrm>
            <a:off x="601235" y="1853400"/>
            <a:ext cx="38472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9" name="Google Shape;769;p116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0" name="Google Shape;770;p116"/>
          <p:cNvSpPr>
            <a:spLocks noGrp="1"/>
          </p:cNvSpPr>
          <p:nvPr>
            <p:ph type="pic" idx="2"/>
          </p:nvPr>
        </p:nvSpPr>
        <p:spPr>
          <a:xfrm>
            <a:off x="4719590" y="472500"/>
            <a:ext cx="3847200" cy="4268700"/>
          </a:xfrm>
          <a:prstGeom prst="roundRect">
            <a:avLst>
              <a:gd name="adj" fmla="val 3482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771" name="Google Shape;771;p116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38481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имиджа">
  <p:cSld name="Два имиджа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17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117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75" name="Google Shape;775;p117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57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776" name="Google Shape;776;p117"/>
          <p:cNvSpPr>
            <a:spLocks noGrp="1"/>
          </p:cNvSpPr>
          <p:nvPr>
            <p:ph type="pic" idx="2"/>
          </p:nvPr>
        </p:nvSpPr>
        <p:spPr>
          <a:xfrm>
            <a:off x="594039" y="1577056"/>
            <a:ext cx="3841200" cy="1787400"/>
          </a:xfrm>
          <a:prstGeom prst="roundRect">
            <a:avLst>
              <a:gd name="adj" fmla="val 6880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777" name="Google Shape;777;p117"/>
          <p:cNvSpPr>
            <a:spLocks noGrp="1"/>
          </p:cNvSpPr>
          <p:nvPr>
            <p:ph type="pic" idx="3"/>
          </p:nvPr>
        </p:nvSpPr>
        <p:spPr>
          <a:xfrm>
            <a:off x="4712548" y="1577056"/>
            <a:ext cx="3842700" cy="1787400"/>
          </a:xfrm>
          <a:prstGeom prst="roundRect">
            <a:avLst>
              <a:gd name="adj" fmla="val 7362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778" name="Google Shape;778;p117"/>
          <p:cNvSpPr txBox="1">
            <a:spLocks noGrp="1"/>
          </p:cNvSpPr>
          <p:nvPr>
            <p:ph type="body" idx="1"/>
          </p:nvPr>
        </p:nvSpPr>
        <p:spPr>
          <a:xfrm>
            <a:off x="601235" y="3496865"/>
            <a:ext cx="38472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9" name="Google Shape;779;p117"/>
          <p:cNvSpPr txBox="1">
            <a:spLocks noGrp="1"/>
          </p:cNvSpPr>
          <p:nvPr>
            <p:ph type="body" idx="4"/>
          </p:nvPr>
        </p:nvSpPr>
        <p:spPr>
          <a:xfrm>
            <a:off x="4712548" y="3496865"/>
            <a:ext cx="38472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R-код">
  <p:cSld name="QR-код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18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2" name="Google Shape;782;p118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83" name="Google Shape;783;p118"/>
          <p:cNvSpPr txBox="1">
            <a:spLocks noGrp="1"/>
          </p:cNvSpPr>
          <p:nvPr>
            <p:ph type="title"/>
          </p:nvPr>
        </p:nvSpPr>
        <p:spPr>
          <a:xfrm>
            <a:off x="594039" y="423900"/>
            <a:ext cx="3833100" cy="1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784" name="Google Shape;784;p118"/>
          <p:cNvSpPr txBox="1">
            <a:spLocks noGrp="1"/>
          </p:cNvSpPr>
          <p:nvPr>
            <p:ph type="body" idx="1"/>
          </p:nvPr>
        </p:nvSpPr>
        <p:spPr>
          <a:xfrm>
            <a:off x="5259336" y="4096475"/>
            <a:ext cx="32958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5" name="Google Shape;785;p118"/>
          <p:cNvSpPr>
            <a:spLocks noGrp="1"/>
          </p:cNvSpPr>
          <p:nvPr>
            <p:ph type="pic" idx="2"/>
          </p:nvPr>
        </p:nvSpPr>
        <p:spPr>
          <a:xfrm>
            <a:off x="5259336" y="465534"/>
            <a:ext cx="3302100" cy="3302100"/>
          </a:xfrm>
          <a:prstGeom prst="rect">
            <a:avLst/>
          </a:prstGeom>
          <a:noFill/>
          <a:ln>
            <a:noFill/>
          </a:ln>
        </p:spPr>
      </p:sp>
      <p:sp>
        <p:nvSpPr>
          <p:cNvPr id="786" name="Google Shape;786;p118"/>
          <p:cNvSpPr txBox="1">
            <a:spLocks noGrp="1"/>
          </p:cNvSpPr>
          <p:nvPr>
            <p:ph type="body" idx="3"/>
          </p:nvPr>
        </p:nvSpPr>
        <p:spPr>
          <a:xfrm>
            <a:off x="595389" y="2536031"/>
            <a:ext cx="3840000" cy="20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криншот">
  <p:cSld name="Скриншот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19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57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789" name="Google Shape;789;p119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0" name="Google Shape;790;p119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91" name="Google Shape;791;p119"/>
          <p:cNvSpPr>
            <a:spLocks noGrp="1"/>
          </p:cNvSpPr>
          <p:nvPr>
            <p:ph type="pic" idx="2"/>
          </p:nvPr>
        </p:nvSpPr>
        <p:spPr>
          <a:xfrm>
            <a:off x="597478" y="1579500"/>
            <a:ext cx="5209500" cy="2746200"/>
          </a:xfrm>
          <a:prstGeom prst="roundRect">
            <a:avLst>
              <a:gd name="adj" fmla="val 4838"/>
            </a:avLst>
          </a:prstGeom>
          <a:solidFill>
            <a:schemeClr val="lt1"/>
          </a:solidFill>
          <a:ln>
            <a:noFill/>
          </a:ln>
          <a:effectLst>
            <a:outerShdw blurRad="95254" algn="t" rotWithShape="0">
              <a:srgbClr val="7F7F7F">
                <a:alpha val="20000"/>
              </a:srgbClr>
            </a:outerShdw>
          </a:effectLst>
        </p:spPr>
      </p:sp>
      <p:sp>
        <p:nvSpPr>
          <p:cNvPr id="792" name="Google Shape;792;p119"/>
          <p:cNvSpPr txBox="1">
            <a:spLocks noGrp="1"/>
          </p:cNvSpPr>
          <p:nvPr>
            <p:ph type="body" idx="1"/>
          </p:nvPr>
        </p:nvSpPr>
        <p:spPr>
          <a:xfrm>
            <a:off x="6089426" y="1579500"/>
            <a:ext cx="2475600" cy="27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3" name="Google Shape;793;p119"/>
          <p:cNvSpPr txBox="1">
            <a:spLocks noGrp="1"/>
          </p:cNvSpPr>
          <p:nvPr>
            <p:ph type="body" idx="3"/>
          </p:nvPr>
        </p:nvSpPr>
        <p:spPr>
          <a:xfrm>
            <a:off x="594039" y="891000"/>
            <a:ext cx="60369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 на весь экран">
  <p:cSld name="Имидж на весь экран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2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96" name="Google Shape;796;p120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7" name="Google Shape;797;p120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 — один спикер">
  <p:cSld name="Финал — один спикер">
    <p:bg>
      <p:bgPr>
        <a:solidFill>
          <a:schemeClr val="lt1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12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"/>
            <a:ext cx="9143403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1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40000"/>
                </a:srgbClr>
              </a:gs>
              <a:gs pos="100000">
                <a:srgbClr val="FFFFFF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121"/>
          <p:cNvSpPr txBox="1">
            <a:spLocks noGrp="1"/>
          </p:cNvSpPr>
          <p:nvPr>
            <p:ph type="title"/>
          </p:nvPr>
        </p:nvSpPr>
        <p:spPr>
          <a:xfrm>
            <a:off x="594039" y="405000"/>
            <a:ext cx="6035700" cy="12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802" name="Google Shape;802;p121"/>
          <p:cNvSpPr txBox="1">
            <a:spLocks noGrp="1"/>
          </p:cNvSpPr>
          <p:nvPr>
            <p:ph type="body" idx="1"/>
          </p:nvPr>
        </p:nvSpPr>
        <p:spPr>
          <a:xfrm>
            <a:off x="1554463" y="3229128"/>
            <a:ext cx="41178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3" name="Google Shape;803;p121"/>
          <p:cNvSpPr txBox="1"/>
          <p:nvPr/>
        </p:nvSpPr>
        <p:spPr>
          <a:xfrm>
            <a:off x="2431632" y="29627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121"/>
          <p:cNvSpPr>
            <a:spLocks noGrp="1"/>
          </p:cNvSpPr>
          <p:nvPr>
            <p:ph type="pic" idx="2"/>
          </p:nvPr>
        </p:nvSpPr>
        <p:spPr>
          <a:xfrm>
            <a:off x="608092" y="3229128"/>
            <a:ext cx="818100" cy="8181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 — два спикера">
  <p:cSld name="Финал — два спикера">
    <p:bg>
      <p:bgPr>
        <a:solidFill>
          <a:schemeClr val="lt1"/>
        </a:solidFill>
        <a:effectLst/>
      </p:bgPr>
    </p:bg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22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7" name="Google Shape;807;p122"/>
          <p:cNvSpPr>
            <a:spLocks noGrp="1"/>
          </p:cNvSpPr>
          <p:nvPr>
            <p:ph type="pic" idx="2"/>
          </p:nvPr>
        </p:nvSpPr>
        <p:spPr>
          <a:xfrm>
            <a:off x="608092" y="3229130"/>
            <a:ext cx="818100" cy="8181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8" name="Google Shape;808;p122"/>
          <p:cNvSpPr>
            <a:spLocks noGrp="1"/>
          </p:cNvSpPr>
          <p:nvPr>
            <p:ph type="pic" idx="3"/>
          </p:nvPr>
        </p:nvSpPr>
        <p:spPr>
          <a:xfrm>
            <a:off x="4711810" y="3229130"/>
            <a:ext cx="818100" cy="8181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9" name="Google Shape;809;p122"/>
          <p:cNvSpPr txBox="1">
            <a:spLocks noGrp="1"/>
          </p:cNvSpPr>
          <p:nvPr>
            <p:ph type="body" idx="1"/>
          </p:nvPr>
        </p:nvSpPr>
        <p:spPr>
          <a:xfrm>
            <a:off x="1554463" y="3229130"/>
            <a:ext cx="28815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0" name="Google Shape;810;p122"/>
          <p:cNvSpPr txBox="1">
            <a:spLocks noGrp="1"/>
          </p:cNvSpPr>
          <p:nvPr>
            <p:ph type="body" idx="4"/>
          </p:nvPr>
        </p:nvSpPr>
        <p:spPr>
          <a:xfrm>
            <a:off x="5665961" y="3229130"/>
            <a:ext cx="28893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1" name="Google Shape;811;p122"/>
          <p:cNvSpPr txBox="1">
            <a:spLocks noGrp="1"/>
          </p:cNvSpPr>
          <p:nvPr>
            <p:ph type="title"/>
          </p:nvPr>
        </p:nvSpPr>
        <p:spPr>
          <a:xfrm>
            <a:off x="594039" y="405000"/>
            <a:ext cx="6035700" cy="12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 — спикер+QR-код">
  <p:cSld name="Финал — спикер+QR-код">
    <p:bg>
      <p:bgPr>
        <a:solidFill>
          <a:schemeClr val="lt1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23"/>
          <p:cNvSpPr>
            <a:spLocks noGrp="1"/>
          </p:cNvSpPr>
          <p:nvPr>
            <p:ph type="pic" idx="2"/>
          </p:nvPr>
        </p:nvSpPr>
        <p:spPr>
          <a:xfrm>
            <a:off x="4711017" y="3229130"/>
            <a:ext cx="818100" cy="818100"/>
          </a:xfrm>
          <a:prstGeom prst="rect">
            <a:avLst/>
          </a:prstGeom>
          <a:noFill/>
          <a:ln>
            <a:noFill/>
          </a:ln>
        </p:spPr>
      </p:sp>
      <p:sp>
        <p:nvSpPr>
          <p:cNvPr id="814" name="Google Shape;814;p123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5" name="Google Shape;815;p123"/>
          <p:cNvSpPr>
            <a:spLocks noGrp="1"/>
          </p:cNvSpPr>
          <p:nvPr>
            <p:ph type="pic" idx="3"/>
          </p:nvPr>
        </p:nvSpPr>
        <p:spPr>
          <a:xfrm>
            <a:off x="608092" y="3229130"/>
            <a:ext cx="818100" cy="8181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6" name="Google Shape;816;p123"/>
          <p:cNvSpPr txBox="1">
            <a:spLocks noGrp="1"/>
          </p:cNvSpPr>
          <p:nvPr>
            <p:ph type="body" idx="1"/>
          </p:nvPr>
        </p:nvSpPr>
        <p:spPr>
          <a:xfrm>
            <a:off x="1554463" y="3229130"/>
            <a:ext cx="28815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7" name="Google Shape;817;p123"/>
          <p:cNvSpPr txBox="1">
            <a:spLocks noGrp="1"/>
          </p:cNvSpPr>
          <p:nvPr>
            <p:ph type="body" idx="4"/>
          </p:nvPr>
        </p:nvSpPr>
        <p:spPr>
          <a:xfrm>
            <a:off x="5673719" y="3229130"/>
            <a:ext cx="28815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8" name="Google Shape;818;p123"/>
          <p:cNvSpPr txBox="1">
            <a:spLocks noGrp="1"/>
          </p:cNvSpPr>
          <p:nvPr>
            <p:ph type="title"/>
          </p:nvPr>
        </p:nvSpPr>
        <p:spPr>
          <a:xfrm>
            <a:off x="594039" y="405000"/>
            <a:ext cx="6035700" cy="12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 — короткое название">
  <p:cSld name="Титул — короткое название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5"/>
            <a:ext cx="9143403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40000"/>
                </a:srgbClr>
              </a:gs>
              <a:gs pos="100000">
                <a:srgbClr val="FFFFFF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597884" y="1847282"/>
            <a:ext cx="60312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59978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471485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02" y="439394"/>
            <a:ext cx="1768501" cy="25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1_Только заголовок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24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1" name="Google Shape;821;p124"/>
          <p:cNvSpPr txBox="1">
            <a:spLocks noGrp="1"/>
          </p:cNvSpPr>
          <p:nvPr>
            <p:ph type="sldNum" idx="12"/>
          </p:nvPr>
        </p:nvSpPr>
        <p:spPr>
          <a:xfrm>
            <a:off x="8145010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25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22" name="Google Shape;822;p124"/>
          <p:cNvSpPr txBox="1">
            <a:spLocks noGrp="1"/>
          </p:cNvSpPr>
          <p:nvPr>
            <p:ph type="title"/>
          </p:nvPr>
        </p:nvSpPr>
        <p:spPr>
          <a:xfrm>
            <a:off x="594040" y="337500"/>
            <a:ext cx="60369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375" rIns="0" bIns="2025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белый">
  <p:cSld name="пустой белый">
    <p:bg>
      <p:bgPr>
        <a:solidFill>
          <a:schemeClr val="accent6"/>
        </a:solidFill>
        <a:effectLst/>
      </p:bgPr>
    </p:bg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7">
          <p15:clr>
            <a:srgbClr val="FBAE40"/>
          </p15:clr>
        </p15:guide>
        <p15:guide id="2" pos="1050">
          <p15:clr>
            <a:srgbClr val="FBAE40"/>
          </p15:clr>
        </p15:guide>
        <p15:guide id="3" pos="1097">
          <p15:clr>
            <a:srgbClr val="FBAE40"/>
          </p15:clr>
        </p15:guide>
        <p15:guide id="4" orient="horz" pos="1127">
          <p15:clr>
            <a:srgbClr val="FBAE40"/>
          </p15:clr>
        </p15:guide>
        <p15:guide id="5" orient="horz" pos="89">
          <p15:clr>
            <a:srgbClr val="FBAE40"/>
          </p15:clr>
        </p15:guide>
        <p15:guide id="6" pos="89">
          <p15:clr>
            <a:srgbClr val="FBAE40"/>
          </p15:clr>
        </p15:guide>
        <p15:guide id="7" pos="207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 — длинное название">
  <p:cSld name="Титул — длинное название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5"/>
            <a:ext cx="9143403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40000"/>
                </a:srgbClr>
              </a:gs>
              <a:gs pos="100000">
                <a:srgbClr val="FFFFFF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/>
          </p:nvPr>
        </p:nvSpPr>
        <p:spPr>
          <a:xfrm>
            <a:off x="597884" y="1847282"/>
            <a:ext cx="74088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59978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2"/>
          </p:nvPr>
        </p:nvSpPr>
        <p:spPr>
          <a:xfrm>
            <a:off x="471485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02" y="439394"/>
            <a:ext cx="1768501" cy="25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лан доклада">
  <p:cSld name="План доклада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594039" y="1618500"/>
            <a:ext cx="7961100" cy="26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главление-перебивка">
  <p:cSld name="Оглавление-перебивка">
    <p:bg>
      <p:bgPr>
        <a:solidFill>
          <a:srgbClr val="6C95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/>
        </p:nvSpPr>
        <p:spPr>
          <a:xfrm>
            <a:off x="906397" y="3151564"/>
            <a:ext cx="68661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594039" y="492750"/>
            <a:ext cx="5625900" cy="3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mo"/>
              <a:buNone/>
              <a:defRPr sz="2700" b="1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005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00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AutoNum type="arabicPeriod"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ка синяя">
  <p:cSld name="Перебивка синяя">
    <p:bg>
      <p:bgPr>
        <a:solidFill>
          <a:srgbClr val="6C95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/>
        </p:nvSpPr>
        <p:spPr>
          <a:xfrm>
            <a:off x="906397" y="3151564"/>
            <a:ext cx="68661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594039" y="4096585"/>
            <a:ext cx="43920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ctrTitle"/>
          </p:nvPr>
        </p:nvSpPr>
        <p:spPr>
          <a:xfrm>
            <a:off x="594039" y="492750"/>
            <a:ext cx="5337000" cy="17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ка черная">
  <p:cSld name="Перебивка черная">
    <p:bg>
      <p:bgPr>
        <a:solidFill>
          <a:srgbClr val="353535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/>
        </p:nvSpPr>
        <p:spPr>
          <a:xfrm>
            <a:off x="906397" y="3151564"/>
            <a:ext cx="68661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595389" y="4097250"/>
            <a:ext cx="43920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ctrTitle"/>
          </p:nvPr>
        </p:nvSpPr>
        <p:spPr>
          <a:xfrm>
            <a:off x="594039" y="492750"/>
            <a:ext cx="53370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о мне_1">
  <p:cSld name="Обо мне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>
            <a:spLocks noGrp="1"/>
          </p:cNvSpPr>
          <p:nvPr>
            <p:ph type="pic" idx="2"/>
          </p:nvPr>
        </p:nvSpPr>
        <p:spPr>
          <a:xfrm>
            <a:off x="595141" y="472561"/>
            <a:ext cx="2469300" cy="2471400"/>
          </a:xfrm>
          <a:prstGeom prst="roundRect">
            <a:avLst>
              <a:gd name="adj" fmla="val 5748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89" name="Google Shape;89;p20"/>
          <p:cNvSpPr/>
          <p:nvPr/>
        </p:nvSpPr>
        <p:spPr>
          <a:xfrm>
            <a:off x="3749524" y="0"/>
            <a:ext cx="53946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588802" y="3132673"/>
            <a:ext cx="247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4233362" y="447591"/>
            <a:ext cx="635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4" name="Google Shape;94;p20"/>
          <p:cNvCxnSpPr/>
          <p:nvPr/>
        </p:nvCxnSpPr>
        <p:spPr>
          <a:xfrm rot="10800000">
            <a:off x="4987322" y="558900"/>
            <a:ext cx="0" cy="45846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95" name="Google Shape;95;p20"/>
          <p:cNvSpPr txBox="1">
            <a:spLocks noGrp="1"/>
          </p:cNvSpPr>
          <p:nvPr>
            <p:ph type="body" idx="3"/>
          </p:nvPr>
        </p:nvSpPr>
        <p:spPr>
          <a:xfrm>
            <a:off x="4233362" y="1544897"/>
            <a:ext cx="635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4"/>
          </p:nvPr>
        </p:nvSpPr>
        <p:spPr>
          <a:xfrm>
            <a:off x="4237031" y="2645734"/>
            <a:ext cx="635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5"/>
          </p:nvPr>
        </p:nvSpPr>
        <p:spPr>
          <a:xfrm>
            <a:off x="4237031" y="3743040"/>
            <a:ext cx="635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6"/>
          </p:nvPr>
        </p:nvSpPr>
        <p:spPr>
          <a:xfrm>
            <a:off x="598742" y="3758094"/>
            <a:ext cx="2476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7"/>
          </p:nvPr>
        </p:nvSpPr>
        <p:spPr>
          <a:xfrm>
            <a:off x="5812029" y="470892"/>
            <a:ext cx="20568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8"/>
          </p:nvPr>
        </p:nvSpPr>
        <p:spPr>
          <a:xfrm>
            <a:off x="5809748" y="1566468"/>
            <a:ext cx="20490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9"/>
          </p:nvPr>
        </p:nvSpPr>
        <p:spPr>
          <a:xfrm>
            <a:off x="5809748" y="2662470"/>
            <a:ext cx="20568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3"/>
          </p:nvPr>
        </p:nvSpPr>
        <p:spPr>
          <a:xfrm>
            <a:off x="5807466" y="3758046"/>
            <a:ext cx="20490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о мне_4">
  <p:cSld name="Обо мне_4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>
            <a:spLocks noGrp="1"/>
          </p:cNvSpPr>
          <p:nvPr>
            <p:ph type="pic" idx="2"/>
          </p:nvPr>
        </p:nvSpPr>
        <p:spPr>
          <a:xfrm>
            <a:off x="4989253" y="472561"/>
            <a:ext cx="3565800" cy="3982200"/>
          </a:xfrm>
          <a:prstGeom prst="roundRect">
            <a:avLst>
              <a:gd name="adj" fmla="val 3660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105" name="Google Shape;105;p21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595389" y="499583"/>
            <a:ext cx="41157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597345" y="3979753"/>
            <a:ext cx="24762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7577825" y="127625"/>
            <a:ext cx="1431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685000" y="1356000"/>
            <a:ext cx="6783000" cy="24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Unbounded Black"/>
              <a:buNone/>
              <a:defRPr sz="3700">
                <a:solidFill>
                  <a:schemeClr val="lt1"/>
                </a:solidFill>
                <a:latin typeface="Unbounded Black"/>
                <a:ea typeface="Unbounded Black"/>
                <a:cs typeface="Unbounded Black"/>
                <a:sym typeface="Unbounded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икеры_3">
  <p:cSld name="Спикеры_3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595336" y="3137772"/>
            <a:ext cx="246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11" name="Google Shape;111;p22"/>
          <p:cNvSpPr>
            <a:spLocks noGrp="1"/>
          </p:cNvSpPr>
          <p:nvPr>
            <p:ph type="pic" idx="2"/>
          </p:nvPr>
        </p:nvSpPr>
        <p:spPr>
          <a:xfrm>
            <a:off x="595336" y="469767"/>
            <a:ext cx="2478000" cy="2471400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112" name="Google Shape;112;p22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596096" y="3758896"/>
            <a:ext cx="24774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>
            <a:spLocks noGrp="1"/>
          </p:cNvSpPr>
          <p:nvPr>
            <p:ph type="pic" idx="3"/>
          </p:nvPr>
        </p:nvSpPr>
        <p:spPr>
          <a:xfrm>
            <a:off x="3336230" y="472322"/>
            <a:ext cx="2478000" cy="2471400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116" name="Google Shape;116;p22"/>
          <p:cNvSpPr>
            <a:spLocks noGrp="1"/>
          </p:cNvSpPr>
          <p:nvPr>
            <p:ph type="pic" idx="4"/>
          </p:nvPr>
        </p:nvSpPr>
        <p:spPr>
          <a:xfrm>
            <a:off x="6077125" y="469767"/>
            <a:ext cx="2478000" cy="2471400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117" name="Google Shape;117;p22"/>
          <p:cNvSpPr txBox="1">
            <a:spLocks noGrp="1"/>
          </p:cNvSpPr>
          <p:nvPr>
            <p:ph type="body" idx="5"/>
          </p:nvPr>
        </p:nvSpPr>
        <p:spPr>
          <a:xfrm>
            <a:off x="3341960" y="3758896"/>
            <a:ext cx="2463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6"/>
          </p:nvPr>
        </p:nvSpPr>
        <p:spPr>
          <a:xfrm>
            <a:off x="6087824" y="3758896"/>
            <a:ext cx="2460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7"/>
          </p:nvPr>
        </p:nvSpPr>
        <p:spPr>
          <a:xfrm>
            <a:off x="3339612" y="3137892"/>
            <a:ext cx="24654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8"/>
          </p:nvPr>
        </p:nvSpPr>
        <p:spPr>
          <a:xfrm>
            <a:off x="6083302" y="3137772"/>
            <a:ext cx="24654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скетичный слайд_1">
  <p:cSld name="Аскетичный слайд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594536" y="1561950"/>
            <a:ext cx="60366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594039" y="418672"/>
            <a:ext cx="60342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2"/>
          </p:nvPr>
        </p:nvSpPr>
        <p:spPr>
          <a:xfrm>
            <a:off x="592375" y="2264880"/>
            <a:ext cx="5991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скетичный слайд_2">
  <p:cSld name="Аскетичный слайд_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594039" y="367555"/>
            <a:ext cx="6036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602196" y="1039937"/>
            <a:ext cx="60369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вигация_1">
  <p:cSld name="Навигация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/>
          <p:nvPr/>
        </p:nvSpPr>
        <p:spPr>
          <a:xfrm>
            <a:off x="0" y="0"/>
            <a:ext cx="4025700" cy="5143500"/>
          </a:xfrm>
          <a:prstGeom prst="rect">
            <a:avLst/>
          </a:prstGeom>
          <a:solidFill>
            <a:srgbClr val="6B95FF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5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4441791" y="337500"/>
            <a:ext cx="41163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594039" y="557475"/>
            <a:ext cx="3018000" cy="3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B3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mo"/>
              <a:buNone/>
              <a:defRPr sz="1800" b="1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body" idx="2"/>
          </p:nvPr>
        </p:nvSpPr>
        <p:spPr>
          <a:xfrm>
            <a:off x="4439823" y="2184855"/>
            <a:ext cx="4122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вигация_2">
  <p:cSld name="Навигация_2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/>
          <p:nvPr/>
        </p:nvSpPr>
        <p:spPr>
          <a:xfrm>
            <a:off x="0" y="0"/>
            <a:ext cx="3335700" cy="5143500"/>
          </a:xfrm>
          <a:prstGeom prst="rect">
            <a:avLst/>
          </a:prstGeom>
          <a:solidFill>
            <a:srgbClr val="6B95FF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3753246" y="337500"/>
            <a:ext cx="48087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body" idx="1"/>
          </p:nvPr>
        </p:nvSpPr>
        <p:spPr>
          <a:xfrm>
            <a:off x="594039" y="588000"/>
            <a:ext cx="2332200" cy="3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mo"/>
              <a:buNone/>
              <a:defRPr sz="2700" b="1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005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body" idx="2"/>
          </p:nvPr>
        </p:nvSpPr>
        <p:spPr>
          <a:xfrm>
            <a:off x="3753246" y="1577269"/>
            <a:ext cx="4122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езиса">
  <p:cSld name="3 тезиса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7" name="Google Shape;147;p27"/>
          <p:cNvSpPr txBox="1"/>
          <p:nvPr/>
        </p:nvSpPr>
        <p:spPr>
          <a:xfrm>
            <a:off x="2236140" y="4608350"/>
            <a:ext cx="5211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" name="Google Shape;148;p27"/>
          <p:cNvCxnSpPr/>
          <p:nvPr/>
        </p:nvCxnSpPr>
        <p:spPr>
          <a:xfrm>
            <a:off x="594039" y="2397324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9" name="Google Shape;149;p27"/>
          <p:cNvCxnSpPr/>
          <p:nvPr/>
        </p:nvCxnSpPr>
        <p:spPr>
          <a:xfrm>
            <a:off x="3322510" y="2397324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0" name="Google Shape;150;p27"/>
          <p:cNvCxnSpPr/>
          <p:nvPr/>
        </p:nvCxnSpPr>
        <p:spPr>
          <a:xfrm>
            <a:off x="6095709" y="2397324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" name="Google Shape;151;p27"/>
          <p:cNvSpPr txBox="1">
            <a:spLocks noGrp="1"/>
          </p:cNvSpPr>
          <p:nvPr>
            <p:ph type="body" idx="1"/>
          </p:nvPr>
        </p:nvSpPr>
        <p:spPr>
          <a:xfrm>
            <a:off x="590148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body" idx="2"/>
          </p:nvPr>
        </p:nvSpPr>
        <p:spPr>
          <a:xfrm>
            <a:off x="3341683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body" idx="3"/>
          </p:nvPr>
        </p:nvSpPr>
        <p:spPr>
          <a:xfrm>
            <a:off x="6087237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4"/>
          </p:nvPr>
        </p:nvSpPr>
        <p:spPr>
          <a:xfrm>
            <a:off x="3335755" y="2537020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5"/>
          </p:nvPr>
        </p:nvSpPr>
        <p:spPr>
          <a:xfrm>
            <a:off x="592375" y="2537020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body" idx="6"/>
          </p:nvPr>
        </p:nvSpPr>
        <p:spPr>
          <a:xfrm>
            <a:off x="6083302" y="2537020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езиса">
  <p:cSld name="4 тезиса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61" name="Google Shape;161;p28"/>
          <p:cNvSpPr txBox="1"/>
          <p:nvPr/>
        </p:nvSpPr>
        <p:spPr>
          <a:xfrm>
            <a:off x="2236140" y="4608350"/>
            <a:ext cx="5211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2" name="Google Shape;162;p28"/>
          <p:cNvCxnSpPr/>
          <p:nvPr/>
        </p:nvCxnSpPr>
        <p:spPr>
          <a:xfrm>
            <a:off x="594039" y="2397324"/>
            <a:ext cx="13701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3" name="Google Shape;163;p28"/>
          <p:cNvCxnSpPr/>
          <p:nvPr/>
        </p:nvCxnSpPr>
        <p:spPr>
          <a:xfrm>
            <a:off x="2636668" y="2397324"/>
            <a:ext cx="13890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590148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2"/>
          </p:nvPr>
        </p:nvSpPr>
        <p:spPr>
          <a:xfrm>
            <a:off x="2655841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body" idx="3"/>
          </p:nvPr>
        </p:nvSpPr>
        <p:spPr>
          <a:xfrm>
            <a:off x="2649913" y="2537020"/>
            <a:ext cx="13890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body" idx="4"/>
          </p:nvPr>
        </p:nvSpPr>
        <p:spPr>
          <a:xfrm>
            <a:off x="592375" y="2537020"/>
            <a:ext cx="13701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68" name="Google Shape;168;p28"/>
          <p:cNvCxnSpPr/>
          <p:nvPr/>
        </p:nvCxnSpPr>
        <p:spPr>
          <a:xfrm>
            <a:off x="4725371" y="2397324"/>
            <a:ext cx="13701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9" name="Google Shape;169;p28"/>
          <p:cNvCxnSpPr/>
          <p:nvPr/>
        </p:nvCxnSpPr>
        <p:spPr>
          <a:xfrm>
            <a:off x="6767999" y="2397324"/>
            <a:ext cx="13890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0" name="Google Shape;170;p28"/>
          <p:cNvSpPr txBox="1">
            <a:spLocks noGrp="1"/>
          </p:cNvSpPr>
          <p:nvPr>
            <p:ph type="body" idx="5"/>
          </p:nvPr>
        </p:nvSpPr>
        <p:spPr>
          <a:xfrm>
            <a:off x="4721480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6"/>
          </p:nvPr>
        </p:nvSpPr>
        <p:spPr>
          <a:xfrm>
            <a:off x="6787172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7"/>
          </p:nvPr>
        </p:nvSpPr>
        <p:spPr>
          <a:xfrm>
            <a:off x="6781245" y="2537020"/>
            <a:ext cx="13890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8"/>
          </p:nvPr>
        </p:nvSpPr>
        <p:spPr>
          <a:xfrm>
            <a:off x="4723707" y="2537020"/>
            <a:ext cx="13701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">
  <p:cSld name="Цитата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1"/>
          </p:nvPr>
        </p:nvSpPr>
        <p:spPr>
          <a:xfrm>
            <a:off x="1146021" y="1036800"/>
            <a:ext cx="6860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>
            <a:spLocks noGrp="1"/>
          </p:cNvSpPr>
          <p:nvPr>
            <p:ph type="pic" idx="2"/>
          </p:nvPr>
        </p:nvSpPr>
        <p:spPr>
          <a:xfrm>
            <a:off x="1146021" y="4055035"/>
            <a:ext cx="405000" cy="4050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29"/>
          <p:cNvSpPr txBox="1">
            <a:spLocks noGrp="1"/>
          </p:cNvSpPr>
          <p:nvPr>
            <p:ph type="body" idx="3"/>
          </p:nvPr>
        </p:nvSpPr>
        <p:spPr>
          <a:xfrm>
            <a:off x="1691958" y="4053928"/>
            <a:ext cx="4663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82" name="Google Shape;182;p29"/>
          <p:cNvSpPr txBox="1"/>
          <p:nvPr/>
        </p:nvSpPr>
        <p:spPr>
          <a:xfrm>
            <a:off x="2236140" y="4608350"/>
            <a:ext cx="5211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ы_3 шт">
  <p:cSld name="Цитаты_3 шт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85" name="Google Shape;185;p30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87" name="Google Shape;187;p30"/>
          <p:cNvSpPr txBox="1"/>
          <p:nvPr/>
        </p:nvSpPr>
        <p:spPr>
          <a:xfrm>
            <a:off x="2236140" y="4608350"/>
            <a:ext cx="5211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8" name="Google Shape;188;p30"/>
          <p:cNvCxnSpPr/>
          <p:nvPr/>
        </p:nvCxnSpPr>
        <p:spPr>
          <a:xfrm>
            <a:off x="594039" y="1983171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9" name="Google Shape;189;p30"/>
          <p:cNvCxnSpPr/>
          <p:nvPr/>
        </p:nvCxnSpPr>
        <p:spPr>
          <a:xfrm>
            <a:off x="3322510" y="1983171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30"/>
          <p:cNvCxnSpPr/>
          <p:nvPr/>
        </p:nvCxnSpPr>
        <p:spPr>
          <a:xfrm>
            <a:off x="6095709" y="1983171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1" name="Google Shape;191;p30"/>
          <p:cNvSpPr txBox="1">
            <a:spLocks noGrp="1"/>
          </p:cNvSpPr>
          <p:nvPr>
            <p:ph type="body" idx="1"/>
          </p:nvPr>
        </p:nvSpPr>
        <p:spPr>
          <a:xfrm>
            <a:off x="3335755" y="2122867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body" idx="2"/>
          </p:nvPr>
        </p:nvSpPr>
        <p:spPr>
          <a:xfrm>
            <a:off x="592375" y="2122867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body" idx="3"/>
          </p:nvPr>
        </p:nvSpPr>
        <p:spPr>
          <a:xfrm>
            <a:off x="6083302" y="2122867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30"/>
          <p:cNvSpPr>
            <a:spLocks noGrp="1"/>
          </p:cNvSpPr>
          <p:nvPr>
            <p:ph type="pic" idx="4"/>
          </p:nvPr>
        </p:nvSpPr>
        <p:spPr>
          <a:xfrm>
            <a:off x="3340823" y="1439700"/>
            <a:ext cx="405000" cy="4050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30"/>
          <p:cNvSpPr>
            <a:spLocks noGrp="1"/>
          </p:cNvSpPr>
          <p:nvPr>
            <p:ph type="pic" idx="5"/>
          </p:nvPr>
        </p:nvSpPr>
        <p:spPr>
          <a:xfrm>
            <a:off x="6089309" y="1437152"/>
            <a:ext cx="405000" cy="4050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30"/>
          <p:cNvSpPr>
            <a:spLocks noGrp="1"/>
          </p:cNvSpPr>
          <p:nvPr>
            <p:ph type="pic" idx="6"/>
          </p:nvPr>
        </p:nvSpPr>
        <p:spPr>
          <a:xfrm>
            <a:off x="597308" y="1439070"/>
            <a:ext cx="405000" cy="4050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30"/>
          <p:cNvSpPr txBox="1">
            <a:spLocks noGrp="1"/>
          </p:cNvSpPr>
          <p:nvPr>
            <p:ph type="body" idx="7"/>
          </p:nvPr>
        </p:nvSpPr>
        <p:spPr>
          <a:xfrm>
            <a:off x="1144473" y="1440393"/>
            <a:ext cx="1642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30"/>
          <p:cNvSpPr txBox="1">
            <a:spLocks noGrp="1"/>
          </p:cNvSpPr>
          <p:nvPr>
            <p:ph type="body" idx="8"/>
          </p:nvPr>
        </p:nvSpPr>
        <p:spPr>
          <a:xfrm>
            <a:off x="3889535" y="1442600"/>
            <a:ext cx="1642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body" idx="9"/>
          </p:nvPr>
        </p:nvSpPr>
        <p:spPr>
          <a:xfrm>
            <a:off x="6635996" y="1445150"/>
            <a:ext cx="1642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текстовых блока">
  <p:cSld name="Два текстовых блока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body" idx="1"/>
          </p:nvPr>
        </p:nvSpPr>
        <p:spPr>
          <a:xfrm>
            <a:off x="594039" y="1856185"/>
            <a:ext cx="38412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31"/>
          <p:cNvSpPr txBox="1">
            <a:spLocks noGrp="1"/>
          </p:cNvSpPr>
          <p:nvPr>
            <p:ph type="body" idx="2"/>
          </p:nvPr>
        </p:nvSpPr>
        <p:spPr>
          <a:xfrm>
            <a:off x="4711017" y="1853592"/>
            <a:ext cx="38391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сновной светлый" type="blank">
  <p:cSld name="BLANK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7577825" y="127625"/>
            <a:ext cx="1431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66900" y="561450"/>
            <a:ext cx="8410200" cy="40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текстовых блока">
  <p:cSld name="Три текстовых блока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>
            <a:spLocks noGrp="1"/>
          </p:cNvSpPr>
          <p:nvPr>
            <p:ph type="body" idx="1"/>
          </p:nvPr>
        </p:nvSpPr>
        <p:spPr>
          <a:xfrm>
            <a:off x="594039" y="1853400"/>
            <a:ext cx="24771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body" idx="2"/>
          </p:nvPr>
        </p:nvSpPr>
        <p:spPr>
          <a:xfrm>
            <a:off x="594536" y="891000"/>
            <a:ext cx="60366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body" idx="3"/>
          </p:nvPr>
        </p:nvSpPr>
        <p:spPr>
          <a:xfrm>
            <a:off x="3335755" y="1853400"/>
            <a:ext cx="24771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Google Shape;213;p32"/>
          <p:cNvSpPr txBox="1">
            <a:spLocks noGrp="1"/>
          </p:cNvSpPr>
          <p:nvPr>
            <p:ph type="body" idx="4"/>
          </p:nvPr>
        </p:nvSpPr>
        <p:spPr>
          <a:xfrm>
            <a:off x="6092380" y="1853400"/>
            <a:ext cx="24771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тезиса">
  <p:cSld name="Два тезиса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body" idx="1"/>
          </p:nvPr>
        </p:nvSpPr>
        <p:spPr>
          <a:xfrm>
            <a:off x="5121214" y="1842492"/>
            <a:ext cx="27474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body" idx="2"/>
          </p:nvPr>
        </p:nvSpPr>
        <p:spPr>
          <a:xfrm>
            <a:off x="1006144" y="1842492"/>
            <a:ext cx="27474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зис-заголовок + контент">
  <p:cSld name="Тезис-заголовок + контент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/>
          <p:nvPr/>
        </p:nvSpPr>
        <p:spPr>
          <a:xfrm>
            <a:off x="4572003" y="0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4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title"/>
          </p:nvPr>
        </p:nvSpPr>
        <p:spPr>
          <a:xfrm>
            <a:off x="594039" y="470504"/>
            <a:ext cx="3431700" cy="3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675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body" idx="1"/>
          </p:nvPr>
        </p:nvSpPr>
        <p:spPr>
          <a:xfrm>
            <a:off x="5121214" y="470504"/>
            <a:ext cx="3456000" cy="3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mo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Лого партнёра + контент">
  <p:cSld name="Лого партнёра + контент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/>
          <p:nvPr/>
        </p:nvSpPr>
        <p:spPr>
          <a:xfrm>
            <a:off x="4572002" y="0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35"/>
          <p:cNvSpPr>
            <a:spLocks noGrp="1"/>
          </p:cNvSpPr>
          <p:nvPr>
            <p:ph type="pic" idx="2"/>
          </p:nvPr>
        </p:nvSpPr>
        <p:spPr>
          <a:xfrm>
            <a:off x="596839" y="1163836"/>
            <a:ext cx="3291300" cy="219060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35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1"/>
          </p:nvPr>
        </p:nvSpPr>
        <p:spPr>
          <a:xfrm>
            <a:off x="4984284" y="470504"/>
            <a:ext cx="3593100" cy="3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рупный тезис на зефирках">
  <p:cSld name="Крупный тезис на зефирках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6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Google Shape;235;p36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title"/>
          </p:nvPr>
        </p:nvSpPr>
        <p:spPr>
          <a:xfrm>
            <a:off x="594039" y="405000"/>
            <a:ext cx="6588900" cy="18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д_черный фон">
  <p:cSld name="Код_черный фон">
    <p:bg>
      <p:bgPr>
        <a:solidFill>
          <a:srgbClr val="353535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40" name="Google Shape;240;p37"/>
          <p:cNvSpPr txBox="1">
            <a:spLocks noGrp="1"/>
          </p:cNvSpPr>
          <p:nvPr>
            <p:ph type="body" idx="1"/>
          </p:nvPr>
        </p:nvSpPr>
        <p:spPr>
          <a:xfrm>
            <a:off x="596866" y="1295996"/>
            <a:ext cx="7410000" cy="3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57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">
  <p:cSld name="Имидж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>
            <a:spLocks noGrp="1"/>
          </p:cNvSpPr>
          <p:nvPr>
            <p:ph type="body" idx="1"/>
          </p:nvPr>
        </p:nvSpPr>
        <p:spPr>
          <a:xfrm>
            <a:off x="601235" y="1853400"/>
            <a:ext cx="38472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" name="Google Shape;244;p38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5" name="Google Shape;245;p38"/>
          <p:cNvSpPr>
            <a:spLocks noGrp="1"/>
          </p:cNvSpPr>
          <p:nvPr>
            <p:ph type="pic" idx="2"/>
          </p:nvPr>
        </p:nvSpPr>
        <p:spPr>
          <a:xfrm>
            <a:off x="4719590" y="472500"/>
            <a:ext cx="3847200" cy="4268700"/>
          </a:xfrm>
          <a:prstGeom prst="roundRect">
            <a:avLst>
              <a:gd name="adj" fmla="val 3482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246" name="Google Shape;246;p38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38481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имиджа">
  <p:cSld name="Два имиджа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39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57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51" name="Google Shape;251;p39"/>
          <p:cNvSpPr>
            <a:spLocks noGrp="1"/>
          </p:cNvSpPr>
          <p:nvPr>
            <p:ph type="pic" idx="2"/>
          </p:nvPr>
        </p:nvSpPr>
        <p:spPr>
          <a:xfrm>
            <a:off x="594039" y="1577056"/>
            <a:ext cx="3841200" cy="1787400"/>
          </a:xfrm>
          <a:prstGeom prst="roundRect">
            <a:avLst>
              <a:gd name="adj" fmla="val 6880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252" name="Google Shape;252;p39"/>
          <p:cNvSpPr>
            <a:spLocks noGrp="1"/>
          </p:cNvSpPr>
          <p:nvPr>
            <p:ph type="pic" idx="3"/>
          </p:nvPr>
        </p:nvSpPr>
        <p:spPr>
          <a:xfrm>
            <a:off x="4712548" y="1577056"/>
            <a:ext cx="3842700" cy="1787400"/>
          </a:xfrm>
          <a:prstGeom prst="roundRect">
            <a:avLst>
              <a:gd name="adj" fmla="val 7362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253" name="Google Shape;253;p39"/>
          <p:cNvSpPr txBox="1">
            <a:spLocks noGrp="1"/>
          </p:cNvSpPr>
          <p:nvPr>
            <p:ph type="body" idx="1"/>
          </p:nvPr>
        </p:nvSpPr>
        <p:spPr>
          <a:xfrm>
            <a:off x="601235" y="3496865"/>
            <a:ext cx="38472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39"/>
          <p:cNvSpPr txBox="1">
            <a:spLocks noGrp="1"/>
          </p:cNvSpPr>
          <p:nvPr>
            <p:ph type="body" idx="4"/>
          </p:nvPr>
        </p:nvSpPr>
        <p:spPr>
          <a:xfrm>
            <a:off x="4712548" y="3496865"/>
            <a:ext cx="38472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R-код">
  <p:cSld name="QR-код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7" name="Google Shape;257;p40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594039" y="423900"/>
            <a:ext cx="3833100" cy="1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59" name="Google Shape;259;p40"/>
          <p:cNvSpPr txBox="1">
            <a:spLocks noGrp="1"/>
          </p:cNvSpPr>
          <p:nvPr>
            <p:ph type="body" idx="1"/>
          </p:nvPr>
        </p:nvSpPr>
        <p:spPr>
          <a:xfrm>
            <a:off x="5259336" y="4096475"/>
            <a:ext cx="32958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Google Shape;260;p40"/>
          <p:cNvSpPr>
            <a:spLocks noGrp="1"/>
          </p:cNvSpPr>
          <p:nvPr>
            <p:ph type="pic" idx="2"/>
          </p:nvPr>
        </p:nvSpPr>
        <p:spPr>
          <a:xfrm>
            <a:off x="5259336" y="465534"/>
            <a:ext cx="3302100" cy="3302100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40"/>
          <p:cNvSpPr txBox="1">
            <a:spLocks noGrp="1"/>
          </p:cNvSpPr>
          <p:nvPr>
            <p:ph type="body" idx="3"/>
          </p:nvPr>
        </p:nvSpPr>
        <p:spPr>
          <a:xfrm>
            <a:off x="595389" y="2536031"/>
            <a:ext cx="3840000" cy="20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криншот">
  <p:cSld name="Скриншот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57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64" name="Google Shape;264;p41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p41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66" name="Google Shape;266;p41"/>
          <p:cNvSpPr>
            <a:spLocks noGrp="1"/>
          </p:cNvSpPr>
          <p:nvPr>
            <p:ph type="pic" idx="2"/>
          </p:nvPr>
        </p:nvSpPr>
        <p:spPr>
          <a:xfrm>
            <a:off x="597478" y="1579500"/>
            <a:ext cx="5209500" cy="2746200"/>
          </a:xfrm>
          <a:prstGeom prst="roundRect">
            <a:avLst>
              <a:gd name="adj" fmla="val 4838"/>
            </a:avLst>
          </a:prstGeom>
          <a:solidFill>
            <a:schemeClr val="lt1"/>
          </a:solidFill>
          <a:ln>
            <a:noFill/>
          </a:ln>
          <a:effectLst>
            <a:outerShdw blurRad="95254" algn="t" rotWithShape="0">
              <a:srgbClr val="7F7F7F">
                <a:alpha val="20000"/>
              </a:srgbClr>
            </a:outerShdw>
          </a:effectLst>
        </p:spPr>
      </p:sp>
      <p:sp>
        <p:nvSpPr>
          <p:cNvPr id="267" name="Google Shape;267;p41"/>
          <p:cNvSpPr txBox="1">
            <a:spLocks noGrp="1"/>
          </p:cNvSpPr>
          <p:nvPr>
            <p:ph type="body" idx="1"/>
          </p:nvPr>
        </p:nvSpPr>
        <p:spPr>
          <a:xfrm>
            <a:off x="6089426" y="1579500"/>
            <a:ext cx="2475600" cy="27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Google Shape;268;p41"/>
          <p:cNvSpPr txBox="1">
            <a:spLocks noGrp="1"/>
          </p:cNvSpPr>
          <p:nvPr>
            <p:ph type="body" idx="3"/>
          </p:nvPr>
        </p:nvSpPr>
        <p:spPr>
          <a:xfrm>
            <a:off x="594039" y="891000"/>
            <a:ext cx="60369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сновной тёмный">
  <p:cSld name="BLANK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7577825" y="127625"/>
            <a:ext cx="1431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366900" y="561450"/>
            <a:ext cx="8410200" cy="40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 на весь экран">
  <p:cSld name="Имидж на весь экран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42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Google Shape;272;p42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 — один спикер">
  <p:cSld name="Финал — один спикер"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"/>
            <a:ext cx="9143403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40000"/>
                </a:srgbClr>
              </a:gs>
              <a:gs pos="100000">
                <a:srgbClr val="FFFFFF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3"/>
          <p:cNvSpPr txBox="1">
            <a:spLocks noGrp="1"/>
          </p:cNvSpPr>
          <p:nvPr>
            <p:ph type="title"/>
          </p:nvPr>
        </p:nvSpPr>
        <p:spPr>
          <a:xfrm>
            <a:off x="594039" y="405000"/>
            <a:ext cx="6035700" cy="12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body" idx="1"/>
          </p:nvPr>
        </p:nvSpPr>
        <p:spPr>
          <a:xfrm>
            <a:off x="1554463" y="3229128"/>
            <a:ext cx="41178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Google Shape;278;p43"/>
          <p:cNvSpPr txBox="1"/>
          <p:nvPr/>
        </p:nvSpPr>
        <p:spPr>
          <a:xfrm>
            <a:off x="2431632" y="29627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3"/>
          <p:cNvSpPr>
            <a:spLocks noGrp="1"/>
          </p:cNvSpPr>
          <p:nvPr>
            <p:ph type="pic" idx="2"/>
          </p:nvPr>
        </p:nvSpPr>
        <p:spPr>
          <a:xfrm>
            <a:off x="608092" y="3229128"/>
            <a:ext cx="818100" cy="8181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 — два спикера">
  <p:cSld name="Финал — два спикера"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4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Google Shape;282;p44"/>
          <p:cNvSpPr>
            <a:spLocks noGrp="1"/>
          </p:cNvSpPr>
          <p:nvPr>
            <p:ph type="pic" idx="2"/>
          </p:nvPr>
        </p:nvSpPr>
        <p:spPr>
          <a:xfrm>
            <a:off x="608092" y="3229130"/>
            <a:ext cx="818100" cy="8181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44"/>
          <p:cNvSpPr>
            <a:spLocks noGrp="1"/>
          </p:cNvSpPr>
          <p:nvPr>
            <p:ph type="pic" idx="3"/>
          </p:nvPr>
        </p:nvSpPr>
        <p:spPr>
          <a:xfrm>
            <a:off x="4711810" y="3229130"/>
            <a:ext cx="818100" cy="8181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44"/>
          <p:cNvSpPr txBox="1">
            <a:spLocks noGrp="1"/>
          </p:cNvSpPr>
          <p:nvPr>
            <p:ph type="body" idx="1"/>
          </p:nvPr>
        </p:nvSpPr>
        <p:spPr>
          <a:xfrm>
            <a:off x="1554463" y="3229130"/>
            <a:ext cx="28815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44"/>
          <p:cNvSpPr txBox="1">
            <a:spLocks noGrp="1"/>
          </p:cNvSpPr>
          <p:nvPr>
            <p:ph type="body" idx="4"/>
          </p:nvPr>
        </p:nvSpPr>
        <p:spPr>
          <a:xfrm>
            <a:off x="5665961" y="3229130"/>
            <a:ext cx="28893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44"/>
          <p:cNvSpPr txBox="1">
            <a:spLocks noGrp="1"/>
          </p:cNvSpPr>
          <p:nvPr>
            <p:ph type="title"/>
          </p:nvPr>
        </p:nvSpPr>
        <p:spPr>
          <a:xfrm>
            <a:off x="594039" y="405000"/>
            <a:ext cx="6035700" cy="12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 — спикер+QR-код">
  <p:cSld name="Финал — спикер+QR-код"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>
            <a:spLocks noGrp="1"/>
          </p:cNvSpPr>
          <p:nvPr>
            <p:ph type="pic" idx="2"/>
          </p:nvPr>
        </p:nvSpPr>
        <p:spPr>
          <a:xfrm>
            <a:off x="4711017" y="3229130"/>
            <a:ext cx="818100" cy="818100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45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0" name="Google Shape;290;p45"/>
          <p:cNvSpPr>
            <a:spLocks noGrp="1"/>
          </p:cNvSpPr>
          <p:nvPr>
            <p:ph type="pic" idx="3"/>
          </p:nvPr>
        </p:nvSpPr>
        <p:spPr>
          <a:xfrm>
            <a:off x="608092" y="3229130"/>
            <a:ext cx="818100" cy="8181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45"/>
          <p:cNvSpPr txBox="1">
            <a:spLocks noGrp="1"/>
          </p:cNvSpPr>
          <p:nvPr>
            <p:ph type="body" idx="1"/>
          </p:nvPr>
        </p:nvSpPr>
        <p:spPr>
          <a:xfrm>
            <a:off x="1554463" y="3229130"/>
            <a:ext cx="28815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2" name="Google Shape;292;p45"/>
          <p:cNvSpPr txBox="1">
            <a:spLocks noGrp="1"/>
          </p:cNvSpPr>
          <p:nvPr>
            <p:ph type="body" idx="4"/>
          </p:nvPr>
        </p:nvSpPr>
        <p:spPr>
          <a:xfrm>
            <a:off x="5673719" y="3229130"/>
            <a:ext cx="28815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Google Shape;293;p45"/>
          <p:cNvSpPr txBox="1">
            <a:spLocks noGrp="1"/>
          </p:cNvSpPr>
          <p:nvPr>
            <p:ph type="title"/>
          </p:nvPr>
        </p:nvSpPr>
        <p:spPr>
          <a:xfrm>
            <a:off x="594039" y="405000"/>
            <a:ext cx="6035700" cy="12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1_Только заголовок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6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46"/>
          <p:cNvSpPr txBox="1">
            <a:spLocks noGrp="1"/>
          </p:cNvSpPr>
          <p:nvPr>
            <p:ph type="sldNum" idx="12"/>
          </p:nvPr>
        </p:nvSpPr>
        <p:spPr>
          <a:xfrm>
            <a:off x="8145010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25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Clr>
                <a:srgbClr val="A5A5A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97" name="Google Shape;297;p46"/>
          <p:cNvSpPr txBox="1">
            <a:spLocks noGrp="1"/>
          </p:cNvSpPr>
          <p:nvPr>
            <p:ph type="title"/>
          </p:nvPr>
        </p:nvSpPr>
        <p:spPr>
          <a:xfrm>
            <a:off x="594040" y="337500"/>
            <a:ext cx="60369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375" rIns="0" bIns="2025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200"/>
              <a:buFont typeface="Arial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белый">
  <p:cSld name="пустой белый">
    <p:bg>
      <p:bgPr>
        <a:solidFill>
          <a:schemeClr val="accent6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7">
          <p15:clr>
            <a:srgbClr val="FBAE40"/>
          </p15:clr>
        </p15:guide>
        <p15:guide id="2" pos="1050">
          <p15:clr>
            <a:srgbClr val="FBAE40"/>
          </p15:clr>
        </p15:guide>
        <p15:guide id="3" pos="1097">
          <p15:clr>
            <a:srgbClr val="FBAE40"/>
          </p15:clr>
        </p15:guide>
        <p15:guide id="4" orient="horz" pos="1127">
          <p15:clr>
            <a:srgbClr val="FBAE40"/>
          </p15:clr>
        </p15:guide>
        <p15:guide id="5" orient="horz" pos="89">
          <p15:clr>
            <a:srgbClr val="FBAE40"/>
          </p15:clr>
        </p15:guide>
        <p15:guide id="6" pos="89">
          <p15:clr>
            <a:srgbClr val="FBAE40"/>
          </p15:clr>
        </p15:guide>
        <p15:guide id="7" pos="207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 — короткое название">
  <p:cSld name="Титул — короткое название">
    <p:bg>
      <p:bgPr>
        <a:solidFill>
          <a:schemeClr val="lt1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5"/>
            <a:ext cx="9143403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40000"/>
                </a:srgbClr>
              </a:gs>
              <a:gs pos="100000">
                <a:srgbClr val="FFFFFF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9"/>
          <p:cNvSpPr txBox="1">
            <a:spLocks noGrp="1"/>
          </p:cNvSpPr>
          <p:nvPr>
            <p:ph type="ctrTitle"/>
          </p:nvPr>
        </p:nvSpPr>
        <p:spPr>
          <a:xfrm>
            <a:off x="597884" y="1847282"/>
            <a:ext cx="60312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04" name="Google Shape;304;p49"/>
          <p:cNvSpPr txBox="1">
            <a:spLocks noGrp="1"/>
          </p:cNvSpPr>
          <p:nvPr>
            <p:ph type="body" idx="1"/>
          </p:nvPr>
        </p:nvSpPr>
        <p:spPr>
          <a:xfrm>
            <a:off x="59978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p49"/>
          <p:cNvSpPr txBox="1">
            <a:spLocks noGrp="1"/>
          </p:cNvSpPr>
          <p:nvPr>
            <p:ph type="body" idx="2"/>
          </p:nvPr>
        </p:nvSpPr>
        <p:spPr>
          <a:xfrm>
            <a:off x="471485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6" name="Google Shape;306;p4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02" y="439394"/>
            <a:ext cx="1768501" cy="25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о мне_1">
  <p:cSld name="Обо мне_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0"/>
          <p:cNvSpPr>
            <a:spLocks noGrp="1"/>
          </p:cNvSpPr>
          <p:nvPr>
            <p:ph type="pic" idx="2"/>
          </p:nvPr>
        </p:nvSpPr>
        <p:spPr>
          <a:xfrm>
            <a:off x="595141" y="472561"/>
            <a:ext cx="2469300" cy="2471400"/>
          </a:xfrm>
          <a:prstGeom prst="roundRect">
            <a:avLst>
              <a:gd name="adj" fmla="val 5748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309" name="Google Shape;309;p50"/>
          <p:cNvSpPr/>
          <p:nvPr/>
        </p:nvSpPr>
        <p:spPr>
          <a:xfrm>
            <a:off x="3749524" y="0"/>
            <a:ext cx="53946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0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p50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12" name="Google Shape;312;p50"/>
          <p:cNvSpPr txBox="1">
            <a:spLocks noGrp="1"/>
          </p:cNvSpPr>
          <p:nvPr>
            <p:ph type="title"/>
          </p:nvPr>
        </p:nvSpPr>
        <p:spPr>
          <a:xfrm>
            <a:off x="588802" y="3132673"/>
            <a:ext cx="247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13" name="Google Shape;313;p50"/>
          <p:cNvSpPr txBox="1">
            <a:spLocks noGrp="1"/>
          </p:cNvSpPr>
          <p:nvPr>
            <p:ph type="body" idx="1"/>
          </p:nvPr>
        </p:nvSpPr>
        <p:spPr>
          <a:xfrm>
            <a:off x="4233362" y="447591"/>
            <a:ext cx="635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Google Shape;314;p50"/>
          <p:cNvSpPr txBox="1">
            <a:spLocks noGrp="1"/>
          </p:cNvSpPr>
          <p:nvPr>
            <p:ph type="body" idx="3"/>
          </p:nvPr>
        </p:nvSpPr>
        <p:spPr>
          <a:xfrm>
            <a:off x="4233362" y="1544897"/>
            <a:ext cx="635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5" name="Google Shape;315;p50"/>
          <p:cNvSpPr txBox="1">
            <a:spLocks noGrp="1"/>
          </p:cNvSpPr>
          <p:nvPr>
            <p:ph type="body" idx="4"/>
          </p:nvPr>
        </p:nvSpPr>
        <p:spPr>
          <a:xfrm>
            <a:off x="4237031" y="2645734"/>
            <a:ext cx="635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Google Shape;316;p50"/>
          <p:cNvSpPr txBox="1">
            <a:spLocks noGrp="1"/>
          </p:cNvSpPr>
          <p:nvPr>
            <p:ph type="body" idx="5"/>
          </p:nvPr>
        </p:nvSpPr>
        <p:spPr>
          <a:xfrm>
            <a:off x="4237031" y="3743040"/>
            <a:ext cx="635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7" name="Google Shape;317;p50"/>
          <p:cNvSpPr txBox="1">
            <a:spLocks noGrp="1"/>
          </p:cNvSpPr>
          <p:nvPr>
            <p:ph type="body" idx="6"/>
          </p:nvPr>
        </p:nvSpPr>
        <p:spPr>
          <a:xfrm>
            <a:off x="598742" y="3758094"/>
            <a:ext cx="2476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8" name="Google Shape;318;p50"/>
          <p:cNvSpPr txBox="1">
            <a:spLocks noGrp="1"/>
          </p:cNvSpPr>
          <p:nvPr>
            <p:ph type="body" idx="7"/>
          </p:nvPr>
        </p:nvSpPr>
        <p:spPr>
          <a:xfrm>
            <a:off x="5812029" y="470892"/>
            <a:ext cx="20568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9" name="Google Shape;319;p50"/>
          <p:cNvSpPr txBox="1">
            <a:spLocks noGrp="1"/>
          </p:cNvSpPr>
          <p:nvPr>
            <p:ph type="body" idx="8"/>
          </p:nvPr>
        </p:nvSpPr>
        <p:spPr>
          <a:xfrm>
            <a:off x="5809748" y="1566468"/>
            <a:ext cx="20490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0" name="Google Shape;320;p50"/>
          <p:cNvSpPr txBox="1">
            <a:spLocks noGrp="1"/>
          </p:cNvSpPr>
          <p:nvPr>
            <p:ph type="body" idx="9"/>
          </p:nvPr>
        </p:nvSpPr>
        <p:spPr>
          <a:xfrm>
            <a:off x="5809748" y="2662470"/>
            <a:ext cx="20568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1" name="Google Shape;321;p50"/>
          <p:cNvSpPr txBox="1">
            <a:spLocks noGrp="1"/>
          </p:cNvSpPr>
          <p:nvPr>
            <p:ph type="body" idx="13"/>
          </p:nvPr>
        </p:nvSpPr>
        <p:spPr>
          <a:xfrm>
            <a:off x="5807466" y="3758046"/>
            <a:ext cx="20490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">
  <p:cSld name="Цитата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1"/>
          <p:cNvSpPr txBox="1">
            <a:spLocks noGrp="1"/>
          </p:cNvSpPr>
          <p:nvPr>
            <p:ph type="body" idx="1"/>
          </p:nvPr>
        </p:nvSpPr>
        <p:spPr>
          <a:xfrm>
            <a:off x="1146021" y="1036800"/>
            <a:ext cx="6860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51"/>
          <p:cNvSpPr>
            <a:spLocks noGrp="1"/>
          </p:cNvSpPr>
          <p:nvPr>
            <p:ph type="pic" idx="2"/>
          </p:nvPr>
        </p:nvSpPr>
        <p:spPr>
          <a:xfrm>
            <a:off x="1146021" y="4055035"/>
            <a:ext cx="405000" cy="4050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51"/>
          <p:cNvSpPr txBox="1">
            <a:spLocks noGrp="1"/>
          </p:cNvSpPr>
          <p:nvPr>
            <p:ph type="body" idx="3"/>
          </p:nvPr>
        </p:nvSpPr>
        <p:spPr>
          <a:xfrm>
            <a:off x="1691958" y="4053928"/>
            <a:ext cx="4663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7" name="Google Shape;327;p51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8" name="Google Shape;328;p51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29" name="Google Shape;329;p51"/>
          <p:cNvSpPr txBox="1"/>
          <p:nvPr/>
        </p:nvSpPr>
        <p:spPr>
          <a:xfrm>
            <a:off x="2236140" y="4608350"/>
            <a:ext cx="5211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главление-перебивка">
  <p:cSld name="Оглавление-перебивка">
    <p:bg>
      <p:bgPr>
        <a:solidFill>
          <a:srgbClr val="6C95FF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2"/>
          <p:cNvSpPr txBox="1"/>
          <p:nvPr/>
        </p:nvSpPr>
        <p:spPr>
          <a:xfrm>
            <a:off x="906397" y="3151564"/>
            <a:ext cx="68661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52"/>
          <p:cNvSpPr txBox="1">
            <a:spLocks noGrp="1"/>
          </p:cNvSpPr>
          <p:nvPr>
            <p:ph type="body" idx="1"/>
          </p:nvPr>
        </p:nvSpPr>
        <p:spPr>
          <a:xfrm>
            <a:off x="594039" y="492750"/>
            <a:ext cx="5625900" cy="3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mo"/>
              <a:buNone/>
              <a:defRPr sz="2700" b="1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005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00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AutoNum type="arabicPeriod"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3" name="Google Shape;333;p52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+ подзаголовок">
  <p:cSld name="Только заголовок + подзаголовок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594039" y="891000"/>
            <a:ext cx="60369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+ подзаголовок">
  <p:cSld name="Только заголовок + подзаголовок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3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6" name="Google Shape;336;p53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37" name="Google Shape;337;p53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body" idx="1"/>
          </p:nvPr>
        </p:nvSpPr>
        <p:spPr>
          <a:xfrm>
            <a:off x="594039" y="891000"/>
            <a:ext cx="60369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скетичный слайд_2">
  <p:cSld name="Аскетичный слайд_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4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1" name="Google Shape;341;p54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42" name="Google Shape;342;p54"/>
          <p:cNvSpPr txBox="1">
            <a:spLocks noGrp="1"/>
          </p:cNvSpPr>
          <p:nvPr>
            <p:ph type="title"/>
          </p:nvPr>
        </p:nvSpPr>
        <p:spPr>
          <a:xfrm>
            <a:off x="594039" y="367555"/>
            <a:ext cx="6036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43" name="Google Shape;343;p54"/>
          <p:cNvSpPr txBox="1">
            <a:spLocks noGrp="1"/>
          </p:cNvSpPr>
          <p:nvPr>
            <p:ph type="body" idx="1"/>
          </p:nvPr>
        </p:nvSpPr>
        <p:spPr>
          <a:xfrm>
            <a:off x="602196" y="1039937"/>
            <a:ext cx="60369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вигация_2">
  <p:cSld name="Навигация_2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5"/>
          <p:cNvSpPr/>
          <p:nvPr/>
        </p:nvSpPr>
        <p:spPr>
          <a:xfrm>
            <a:off x="0" y="0"/>
            <a:ext cx="3335700" cy="5143500"/>
          </a:xfrm>
          <a:prstGeom prst="rect">
            <a:avLst/>
          </a:prstGeom>
          <a:solidFill>
            <a:srgbClr val="6B95FF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55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47" name="Google Shape;347;p55"/>
          <p:cNvSpPr txBox="1">
            <a:spLocks noGrp="1"/>
          </p:cNvSpPr>
          <p:nvPr>
            <p:ph type="title"/>
          </p:nvPr>
        </p:nvSpPr>
        <p:spPr>
          <a:xfrm>
            <a:off x="3753246" y="337500"/>
            <a:ext cx="48087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48" name="Google Shape;348;p55"/>
          <p:cNvSpPr txBox="1">
            <a:spLocks noGrp="1"/>
          </p:cNvSpPr>
          <p:nvPr>
            <p:ph type="body" idx="1"/>
          </p:nvPr>
        </p:nvSpPr>
        <p:spPr>
          <a:xfrm>
            <a:off x="594039" y="588000"/>
            <a:ext cx="2332200" cy="3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mo"/>
              <a:buNone/>
              <a:defRPr sz="2700" b="1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005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9" name="Google Shape;349;p55"/>
          <p:cNvSpPr txBox="1">
            <a:spLocks noGrp="1"/>
          </p:cNvSpPr>
          <p:nvPr>
            <p:ph type="body" idx="2"/>
          </p:nvPr>
        </p:nvSpPr>
        <p:spPr>
          <a:xfrm>
            <a:off x="3753246" y="1577269"/>
            <a:ext cx="4122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6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2" name="Google Shape;352;p56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53" name="Google Shape;353;p56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лан доклада">
  <p:cSld name="План доклада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7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6" name="Google Shape;356;p57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57" name="Google Shape;357;p57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58" name="Google Shape;358;p57"/>
          <p:cNvSpPr txBox="1">
            <a:spLocks noGrp="1"/>
          </p:cNvSpPr>
          <p:nvPr>
            <p:ph type="body" idx="1"/>
          </p:nvPr>
        </p:nvSpPr>
        <p:spPr>
          <a:xfrm>
            <a:off x="594039" y="1618500"/>
            <a:ext cx="7961100" cy="26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 — один спикер">
  <p:cSld name="Финал — один спикер">
    <p:bg>
      <p:bgPr>
        <a:solidFill>
          <a:schemeClr val="lt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"/>
            <a:ext cx="9143403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40000"/>
                </a:srgbClr>
              </a:gs>
              <a:gs pos="100000">
                <a:srgbClr val="FFFFFF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8"/>
          <p:cNvSpPr txBox="1">
            <a:spLocks noGrp="1"/>
          </p:cNvSpPr>
          <p:nvPr>
            <p:ph type="title"/>
          </p:nvPr>
        </p:nvSpPr>
        <p:spPr>
          <a:xfrm>
            <a:off x="594039" y="405000"/>
            <a:ext cx="6035700" cy="12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63" name="Google Shape;363;p58"/>
          <p:cNvSpPr txBox="1">
            <a:spLocks noGrp="1"/>
          </p:cNvSpPr>
          <p:nvPr>
            <p:ph type="body" idx="1"/>
          </p:nvPr>
        </p:nvSpPr>
        <p:spPr>
          <a:xfrm>
            <a:off x="1554463" y="3229128"/>
            <a:ext cx="41178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4" name="Google Shape;364;p58"/>
          <p:cNvSpPr txBox="1"/>
          <p:nvPr/>
        </p:nvSpPr>
        <p:spPr>
          <a:xfrm>
            <a:off x="2431632" y="296271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8"/>
          <p:cNvSpPr>
            <a:spLocks noGrp="1"/>
          </p:cNvSpPr>
          <p:nvPr>
            <p:ph type="pic" idx="2"/>
          </p:nvPr>
        </p:nvSpPr>
        <p:spPr>
          <a:xfrm>
            <a:off x="608092" y="3229128"/>
            <a:ext cx="818100" cy="8181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 — длинное название">
  <p:cSld name="Титул — длинное название"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5"/>
            <a:ext cx="9143403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40000"/>
                </a:srgbClr>
              </a:gs>
              <a:gs pos="100000">
                <a:srgbClr val="FFFFFF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59"/>
          <p:cNvSpPr txBox="1">
            <a:spLocks noGrp="1"/>
          </p:cNvSpPr>
          <p:nvPr>
            <p:ph type="ctrTitle"/>
          </p:nvPr>
        </p:nvSpPr>
        <p:spPr>
          <a:xfrm>
            <a:off x="597884" y="1847282"/>
            <a:ext cx="74088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70" name="Google Shape;370;p59"/>
          <p:cNvSpPr txBox="1">
            <a:spLocks noGrp="1"/>
          </p:cNvSpPr>
          <p:nvPr>
            <p:ph type="body" idx="1"/>
          </p:nvPr>
        </p:nvSpPr>
        <p:spPr>
          <a:xfrm>
            <a:off x="59978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1" name="Google Shape;371;p59"/>
          <p:cNvSpPr txBox="1">
            <a:spLocks noGrp="1"/>
          </p:cNvSpPr>
          <p:nvPr>
            <p:ph type="body" idx="2"/>
          </p:nvPr>
        </p:nvSpPr>
        <p:spPr>
          <a:xfrm>
            <a:off x="471485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72" name="Google Shape;372;p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02" y="439394"/>
            <a:ext cx="1768501" cy="25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ка синяя">
  <p:cSld name="Перебивка синяя">
    <p:bg>
      <p:bgPr>
        <a:solidFill>
          <a:srgbClr val="6C95FF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0"/>
          <p:cNvSpPr txBox="1"/>
          <p:nvPr/>
        </p:nvSpPr>
        <p:spPr>
          <a:xfrm>
            <a:off x="906397" y="3151564"/>
            <a:ext cx="68661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60"/>
          <p:cNvSpPr txBox="1">
            <a:spLocks noGrp="1"/>
          </p:cNvSpPr>
          <p:nvPr>
            <p:ph type="body" idx="1"/>
          </p:nvPr>
        </p:nvSpPr>
        <p:spPr>
          <a:xfrm>
            <a:off x="594039" y="4096585"/>
            <a:ext cx="43920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6" name="Google Shape;376;p60"/>
          <p:cNvSpPr txBox="1">
            <a:spLocks noGrp="1"/>
          </p:cNvSpPr>
          <p:nvPr>
            <p:ph type="ctrTitle"/>
          </p:nvPr>
        </p:nvSpPr>
        <p:spPr>
          <a:xfrm>
            <a:off x="594039" y="492750"/>
            <a:ext cx="5337000" cy="17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77" name="Google Shape;377;p60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ка черная">
  <p:cSld name="Перебивка черная">
    <p:bg>
      <p:bgPr>
        <a:solidFill>
          <a:srgbClr val="353535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1"/>
          <p:cNvSpPr txBox="1"/>
          <p:nvPr/>
        </p:nvSpPr>
        <p:spPr>
          <a:xfrm>
            <a:off x="906397" y="3151564"/>
            <a:ext cx="68661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61"/>
          <p:cNvSpPr txBox="1">
            <a:spLocks noGrp="1"/>
          </p:cNvSpPr>
          <p:nvPr>
            <p:ph type="body" idx="1"/>
          </p:nvPr>
        </p:nvSpPr>
        <p:spPr>
          <a:xfrm>
            <a:off x="595389" y="4097250"/>
            <a:ext cx="43920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1" name="Google Shape;381;p61"/>
          <p:cNvSpPr txBox="1">
            <a:spLocks noGrp="1"/>
          </p:cNvSpPr>
          <p:nvPr>
            <p:ph type="ctrTitle"/>
          </p:nvPr>
        </p:nvSpPr>
        <p:spPr>
          <a:xfrm>
            <a:off x="594039" y="492750"/>
            <a:ext cx="53370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82" name="Google Shape;382;p61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о мне_4">
  <p:cSld name="Обо мне_4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2"/>
          <p:cNvSpPr>
            <a:spLocks noGrp="1"/>
          </p:cNvSpPr>
          <p:nvPr>
            <p:ph type="pic" idx="2"/>
          </p:nvPr>
        </p:nvSpPr>
        <p:spPr>
          <a:xfrm>
            <a:off x="4989253" y="472561"/>
            <a:ext cx="3565800" cy="3982200"/>
          </a:xfrm>
          <a:prstGeom prst="roundRect">
            <a:avLst>
              <a:gd name="adj" fmla="val 3660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385" name="Google Shape;385;p62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6" name="Google Shape;386;p62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87" name="Google Shape;387;p62"/>
          <p:cNvSpPr txBox="1">
            <a:spLocks noGrp="1"/>
          </p:cNvSpPr>
          <p:nvPr>
            <p:ph type="title"/>
          </p:nvPr>
        </p:nvSpPr>
        <p:spPr>
          <a:xfrm>
            <a:off x="595389" y="499583"/>
            <a:ext cx="41157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88" name="Google Shape;388;p62"/>
          <p:cNvSpPr txBox="1">
            <a:spLocks noGrp="1"/>
          </p:cNvSpPr>
          <p:nvPr>
            <p:ph type="body" idx="1"/>
          </p:nvPr>
        </p:nvSpPr>
        <p:spPr>
          <a:xfrm>
            <a:off x="597345" y="3979753"/>
            <a:ext cx="24762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 — короткое название">
  <p:cSld name="Титул — короткое название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5"/>
            <a:ext cx="9143403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40000"/>
                </a:srgbClr>
              </a:gs>
              <a:gs pos="100000">
                <a:srgbClr val="FFFFFF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597884" y="1847282"/>
            <a:ext cx="60312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7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59978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471485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3" name="Google Shape;33;p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02" y="439394"/>
            <a:ext cx="1768501" cy="25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икеры_3">
  <p:cSld name="Спикеры_3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3"/>
          <p:cNvSpPr txBox="1">
            <a:spLocks noGrp="1"/>
          </p:cNvSpPr>
          <p:nvPr>
            <p:ph type="title"/>
          </p:nvPr>
        </p:nvSpPr>
        <p:spPr>
          <a:xfrm>
            <a:off x="595336" y="3137772"/>
            <a:ext cx="246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91" name="Google Shape;391;p63"/>
          <p:cNvSpPr>
            <a:spLocks noGrp="1"/>
          </p:cNvSpPr>
          <p:nvPr>
            <p:ph type="pic" idx="2"/>
          </p:nvPr>
        </p:nvSpPr>
        <p:spPr>
          <a:xfrm>
            <a:off x="595336" y="469767"/>
            <a:ext cx="2478000" cy="2471400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392" name="Google Shape;392;p63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3" name="Google Shape;393;p63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4" name="Google Shape;394;p63"/>
          <p:cNvSpPr txBox="1">
            <a:spLocks noGrp="1"/>
          </p:cNvSpPr>
          <p:nvPr>
            <p:ph type="body" idx="1"/>
          </p:nvPr>
        </p:nvSpPr>
        <p:spPr>
          <a:xfrm>
            <a:off x="596096" y="3758896"/>
            <a:ext cx="24774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5" name="Google Shape;395;p63"/>
          <p:cNvSpPr>
            <a:spLocks noGrp="1"/>
          </p:cNvSpPr>
          <p:nvPr>
            <p:ph type="pic" idx="3"/>
          </p:nvPr>
        </p:nvSpPr>
        <p:spPr>
          <a:xfrm>
            <a:off x="3336230" y="472322"/>
            <a:ext cx="2478000" cy="2471400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396" name="Google Shape;396;p63"/>
          <p:cNvSpPr>
            <a:spLocks noGrp="1"/>
          </p:cNvSpPr>
          <p:nvPr>
            <p:ph type="pic" idx="4"/>
          </p:nvPr>
        </p:nvSpPr>
        <p:spPr>
          <a:xfrm>
            <a:off x="6077125" y="469767"/>
            <a:ext cx="2478000" cy="2471400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397" name="Google Shape;397;p63"/>
          <p:cNvSpPr txBox="1">
            <a:spLocks noGrp="1"/>
          </p:cNvSpPr>
          <p:nvPr>
            <p:ph type="body" idx="5"/>
          </p:nvPr>
        </p:nvSpPr>
        <p:spPr>
          <a:xfrm>
            <a:off x="3341960" y="3758896"/>
            <a:ext cx="2463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8" name="Google Shape;398;p63"/>
          <p:cNvSpPr txBox="1">
            <a:spLocks noGrp="1"/>
          </p:cNvSpPr>
          <p:nvPr>
            <p:ph type="body" idx="6"/>
          </p:nvPr>
        </p:nvSpPr>
        <p:spPr>
          <a:xfrm>
            <a:off x="6087824" y="3758896"/>
            <a:ext cx="2460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9" name="Google Shape;399;p63"/>
          <p:cNvSpPr txBox="1">
            <a:spLocks noGrp="1"/>
          </p:cNvSpPr>
          <p:nvPr>
            <p:ph type="body" idx="7"/>
          </p:nvPr>
        </p:nvSpPr>
        <p:spPr>
          <a:xfrm>
            <a:off x="3339612" y="3137892"/>
            <a:ext cx="24654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0" name="Google Shape;400;p63"/>
          <p:cNvSpPr txBox="1">
            <a:spLocks noGrp="1"/>
          </p:cNvSpPr>
          <p:nvPr>
            <p:ph type="body" idx="8"/>
          </p:nvPr>
        </p:nvSpPr>
        <p:spPr>
          <a:xfrm>
            <a:off x="6083302" y="3137772"/>
            <a:ext cx="24654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скетичный слайд_1">
  <p:cSld name="Аскетичный слайд_1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4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3" name="Google Shape;403;p64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04" name="Google Shape;404;p64"/>
          <p:cNvSpPr txBox="1">
            <a:spLocks noGrp="1"/>
          </p:cNvSpPr>
          <p:nvPr>
            <p:ph type="body" idx="1"/>
          </p:nvPr>
        </p:nvSpPr>
        <p:spPr>
          <a:xfrm>
            <a:off x="594536" y="1561950"/>
            <a:ext cx="60366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5" name="Google Shape;405;p64"/>
          <p:cNvSpPr txBox="1">
            <a:spLocks noGrp="1"/>
          </p:cNvSpPr>
          <p:nvPr>
            <p:ph type="title"/>
          </p:nvPr>
        </p:nvSpPr>
        <p:spPr>
          <a:xfrm>
            <a:off x="594039" y="418672"/>
            <a:ext cx="60342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406" name="Google Shape;406;p64"/>
          <p:cNvSpPr txBox="1">
            <a:spLocks noGrp="1"/>
          </p:cNvSpPr>
          <p:nvPr>
            <p:ph type="body" idx="2"/>
          </p:nvPr>
        </p:nvSpPr>
        <p:spPr>
          <a:xfrm>
            <a:off x="592375" y="2264880"/>
            <a:ext cx="5991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вигация_1">
  <p:cSld name="Навигация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/>
          <p:nvPr/>
        </p:nvSpPr>
        <p:spPr>
          <a:xfrm>
            <a:off x="0" y="0"/>
            <a:ext cx="4025700" cy="5143500"/>
          </a:xfrm>
          <a:prstGeom prst="rect">
            <a:avLst/>
          </a:prstGeom>
          <a:solidFill>
            <a:srgbClr val="6B95FF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65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title"/>
          </p:nvPr>
        </p:nvSpPr>
        <p:spPr>
          <a:xfrm>
            <a:off x="4441791" y="337500"/>
            <a:ext cx="41163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body" idx="1"/>
          </p:nvPr>
        </p:nvSpPr>
        <p:spPr>
          <a:xfrm>
            <a:off x="594039" y="557475"/>
            <a:ext cx="3018000" cy="3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B3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mo"/>
              <a:buNone/>
              <a:defRPr sz="1800" b="1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body" idx="2"/>
          </p:nvPr>
        </p:nvSpPr>
        <p:spPr>
          <a:xfrm>
            <a:off x="4439823" y="2184855"/>
            <a:ext cx="4122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Уменьшенный заголовок">
  <p:cSld name="Уменьшенный заголовок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title"/>
          </p:nvPr>
        </p:nvSpPr>
        <p:spPr>
          <a:xfrm>
            <a:off x="594039" y="452174"/>
            <a:ext cx="60369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езиса">
  <p:cSld name="3 тезиса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7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9" name="Google Shape;419;p67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20" name="Google Shape;420;p67"/>
          <p:cNvSpPr txBox="1"/>
          <p:nvPr/>
        </p:nvSpPr>
        <p:spPr>
          <a:xfrm>
            <a:off x="2236140" y="4608350"/>
            <a:ext cx="5211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1" name="Google Shape;421;p67"/>
          <p:cNvCxnSpPr/>
          <p:nvPr/>
        </p:nvCxnSpPr>
        <p:spPr>
          <a:xfrm>
            <a:off x="594039" y="2397324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2" name="Google Shape;422;p67"/>
          <p:cNvCxnSpPr/>
          <p:nvPr/>
        </p:nvCxnSpPr>
        <p:spPr>
          <a:xfrm>
            <a:off x="3322510" y="2397324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3" name="Google Shape;423;p67"/>
          <p:cNvCxnSpPr/>
          <p:nvPr/>
        </p:nvCxnSpPr>
        <p:spPr>
          <a:xfrm>
            <a:off x="6095709" y="2397324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4" name="Google Shape;424;p67"/>
          <p:cNvSpPr txBox="1">
            <a:spLocks noGrp="1"/>
          </p:cNvSpPr>
          <p:nvPr>
            <p:ph type="body" idx="1"/>
          </p:nvPr>
        </p:nvSpPr>
        <p:spPr>
          <a:xfrm>
            <a:off x="590148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body" idx="2"/>
          </p:nvPr>
        </p:nvSpPr>
        <p:spPr>
          <a:xfrm>
            <a:off x="3341683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6" name="Google Shape;426;p67"/>
          <p:cNvSpPr txBox="1">
            <a:spLocks noGrp="1"/>
          </p:cNvSpPr>
          <p:nvPr>
            <p:ph type="body" idx="3"/>
          </p:nvPr>
        </p:nvSpPr>
        <p:spPr>
          <a:xfrm>
            <a:off x="6087237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7" name="Google Shape;427;p67"/>
          <p:cNvSpPr txBox="1">
            <a:spLocks noGrp="1"/>
          </p:cNvSpPr>
          <p:nvPr>
            <p:ph type="body" idx="4"/>
          </p:nvPr>
        </p:nvSpPr>
        <p:spPr>
          <a:xfrm>
            <a:off x="3335755" y="2537020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8" name="Google Shape;428;p67"/>
          <p:cNvSpPr txBox="1">
            <a:spLocks noGrp="1"/>
          </p:cNvSpPr>
          <p:nvPr>
            <p:ph type="body" idx="5"/>
          </p:nvPr>
        </p:nvSpPr>
        <p:spPr>
          <a:xfrm>
            <a:off x="592375" y="2537020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9" name="Google Shape;429;p67"/>
          <p:cNvSpPr txBox="1">
            <a:spLocks noGrp="1"/>
          </p:cNvSpPr>
          <p:nvPr>
            <p:ph type="body" idx="6"/>
          </p:nvPr>
        </p:nvSpPr>
        <p:spPr>
          <a:xfrm>
            <a:off x="6083302" y="2537020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0" name="Google Shape;430;p67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езиса">
  <p:cSld name="4 тезиса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8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34" name="Google Shape;434;p68"/>
          <p:cNvSpPr txBox="1"/>
          <p:nvPr/>
        </p:nvSpPr>
        <p:spPr>
          <a:xfrm>
            <a:off x="2236140" y="4608350"/>
            <a:ext cx="5211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5" name="Google Shape;435;p68"/>
          <p:cNvCxnSpPr/>
          <p:nvPr/>
        </p:nvCxnSpPr>
        <p:spPr>
          <a:xfrm>
            <a:off x="594039" y="2397324"/>
            <a:ext cx="13701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6" name="Google Shape;436;p68"/>
          <p:cNvCxnSpPr/>
          <p:nvPr/>
        </p:nvCxnSpPr>
        <p:spPr>
          <a:xfrm>
            <a:off x="2636668" y="2397324"/>
            <a:ext cx="13890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7" name="Google Shape;437;p68"/>
          <p:cNvSpPr txBox="1">
            <a:spLocks noGrp="1"/>
          </p:cNvSpPr>
          <p:nvPr>
            <p:ph type="body" idx="1"/>
          </p:nvPr>
        </p:nvSpPr>
        <p:spPr>
          <a:xfrm>
            <a:off x="590148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8" name="Google Shape;438;p68"/>
          <p:cNvSpPr txBox="1">
            <a:spLocks noGrp="1"/>
          </p:cNvSpPr>
          <p:nvPr>
            <p:ph type="body" idx="2"/>
          </p:nvPr>
        </p:nvSpPr>
        <p:spPr>
          <a:xfrm>
            <a:off x="2655841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9" name="Google Shape;439;p68"/>
          <p:cNvSpPr txBox="1">
            <a:spLocks noGrp="1"/>
          </p:cNvSpPr>
          <p:nvPr>
            <p:ph type="body" idx="3"/>
          </p:nvPr>
        </p:nvSpPr>
        <p:spPr>
          <a:xfrm>
            <a:off x="2649913" y="2537020"/>
            <a:ext cx="13890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0" name="Google Shape;440;p68"/>
          <p:cNvSpPr txBox="1">
            <a:spLocks noGrp="1"/>
          </p:cNvSpPr>
          <p:nvPr>
            <p:ph type="body" idx="4"/>
          </p:nvPr>
        </p:nvSpPr>
        <p:spPr>
          <a:xfrm>
            <a:off x="592375" y="2537020"/>
            <a:ext cx="13701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41" name="Google Shape;441;p68"/>
          <p:cNvCxnSpPr/>
          <p:nvPr/>
        </p:nvCxnSpPr>
        <p:spPr>
          <a:xfrm>
            <a:off x="4725371" y="2397324"/>
            <a:ext cx="13701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2" name="Google Shape;442;p68"/>
          <p:cNvCxnSpPr/>
          <p:nvPr/>
        </p:nvCxnSpPr>
        <p:spPr>
          <a:xfrm>
            <a:off x="6767999" y="2397324"/>
            <a:ext cx="13890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3" name="Google Shape;443;p68"/>
          <p:cNvSpPr txBox="1">
            <a:spLocks noGrp="1"/>
          </p:cNvSpPr>
          <p:nvPr>
            <p:ph type="body" idx="5"/>
          </p:nvPr>
        </p:nvSpPr>
        <p:spPr>
          <a:xfrm>
            <a:off x="4721480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4" name="Google Shape;444;p68"/>
          <p:cNvSpPr txBox="1">
            <a:spLocks noGrp="1"/>
          </p:cNvSpPr>
          <p:nvPr>
            <p:ph type="body" idx="6"/>
          </p:nvPr>
        </p:nvSpPr>
        <p:spPr>
          <a:xfrm>
            <a:off x="6787172" y="1732615"/>
            <a:ext cx="618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5" name="Google Shape;445;p68"/>
          <p:cNvSpPr txBox="1">
            <a:spLocks noGrp="1"/>
          </p:cNvSpPr>
          <p:nvPr>
            <p:ph type="body" idx="7"/>
          </p:nvPr>
        </p:nvSpPr>
        <p:spPr>
          <a:xfrm>
            <a:off x="6781245" y="2537020"/>
            <a:ext cx="13890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6" name="Google Shape;446;p68"/>
          <p:cNvSpPr txBox="1">
            <a:spLocks noGrp="1"/>
          </p:cNvSpPr>
          <p:nvPr>
            <p:ph type="body" idx="8"/>
          </p:nvPr>
        </p:nvSpPr>
        <p:spPr>
          <a:xfrm>
            <a:off x="4723707" y="2537020"/>
            <a:ext cx="13701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7" name="Google Shape;447;p68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ы_3 шт">
  <p:cSld name="Цитаты_3 шт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9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450" name="Google Shape;450;p69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1" name="Google Shape;451;p69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52" name="Google Shape;452;p69"/>
          <p:cNvSpPr txBox="1"/>
          <p:nvPr/>
        </p:nvSpPr>
        <p:spPr>
          <a:xfrm>
            <a:off x="2236140" y="4608350"/>
            <a:ext cx="5211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3" name="Google Shape;453;p69"/>
          <p:cNvCxnSpPr/>
          <p:nvPr/>
        </p:nvCxnSpPr>
        <p:spPr>
          <a:xfrm>
            <a:off x="594039" y="1983171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4" name="Google Shape;454;p69"/>
          <p:cNvCxnSpPr/>
          <p:nvPr/>
        </p:nvCxnSpPr>
        <p:spPr>
          <a:xfrm>
            <a:off x="3322510" y="1983171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5" name="Google Shape;455;p69"/>
          <p:cNvCxnSpPr/>
          <p:nvPr/>
        </p:nvCxnSpPr>
        <p:spPr>
          <a:xfrm>
            <a:off x="6095709" y="1983171"/>
            <a:ext cx="23322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6" name="Google Shape;456;p69"/>
          <p:cNvSpPr txBox="1">
            <a:spLocks noGrp="1"/>
          </p:cNvSpPr>
          <p:nvPr>
            <p:ph type="body" idx="1"/>
          </p:nvPr>
        </p:nvSpPr>
        <p:spPr>
          <a:xfrm>
            <a:off x="3335755" y="2122867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7" name="Google Shape;457;p69"/>
          <p:cNvSpPr txBox="1">
            <a:spLocks noGrp="1"/>
          </p:cNvSpPr>
          <p:nvPr>
            <p:ph type="body" idx="2"/>
          </p:nvPr>
        </p:nvSpPr>
        <p:spPr>
          <a:xfrm>
            <a:off x="592375" y="2122867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8" name="Google Shape;458;p69"/>
          <p:cNvSpPr txBox="1">
            <a:spLocks noGrp="1"/>
          </p:cNvSpPr>
          <p:nvPr>
            <p:ph type="body" idx="3"/>
          </p:nvPr>
        </p:nvSpPr>
        <p:spPr>
          <a:xfrm>
            <a:off x="6083302" y="2122867"/>
            <a:ext cx="23337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9" name="Google Shape;459;p69"/>
          <p:cNvSpPr>
            <a:spLocks noGrp="1"/>
          </p:cNvSpPr>
          <p:nvPr>
            <p:ph type="pic" idx="4"/>
          </p:nvPr>
        </p:nvSpPr>
        <p:spPr>
          <a:xfrm>
            <a:off x="3340823" y="1439700"/>
            <a:ext cx="405000" cy="4050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69"/>
          <p:cNvSpPr>
            <a:spLocks noGrp="1"/>
          </p:cNvSpPr>
          <p:nvPr>
            <p:ph type="pic" idx="5"/>
          </p:nvPr>
        </p:nvSpPr>
        <p:spPr>
          <a:xfrm>
            <a:off x="6089309" y="1437152"/>
            <a:ext cx="405000" cy="4050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69"/>
          <p:cNvSpPr>
            <a:spLocks noGrp="1"/>
          </p:cNvSpPr>
          <p:nvPr>
            <p:ph type="pic" idx="6"/>
          </p:nvPr>
        </p:nvSpPr>
        <p:spPr>
          <a:xfrm>
            <a:off x="597308" y="1439070"/>
            <a:ext cx="405000" cy="4050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69"/>
          <p:cNvSpPr txBox="1">
            <a:spLocks noGrp="1"/>
          </p:cNvSpPr>
          <p:nvPr>
            <p:ph type="body" idx="7"/>
          </p:nvPr>
        </p:nvSpPr>
        <p:spPr>
          <a:xfrm>
            <a:off x="1144473" y="1440393"/>
            <a:ext cx="1642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3" name="Google Shape;463;p69"/>
          <p:cNvSpPr txBox="1">
            <a:spLocks noGrp="1"/>
          </p:cNvSpPr>
          <p:nvPr>
            <p:ph type="body" idx="8"/>
          </p:nvPr>
        </p:nvSpPr>
        <p:spPr>
          <a:xfrm>
            <a:off x="3889535" y="1442600"/>
            <a:ext cx="1642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4" name="Google Shape;464;p69"/>
          <p:cNvSpPr txBox="1">
            <a:spLocks noGrp="1"/>
          </p:cNvSpPr>
          <p:nvPr>
            <p:ph type="body" idx="9"/>
          </p:nvPr>
        </p:nvSpPr>
        <p:spPr>
          <a:xfrm>
            <a:off x="6635996" y="1445150"/>
            <a:ext cx="1642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текстовых блока">
  <p:cSld name="Два текстовых блока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0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7" name="Google Shape;467;p70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68" name="Google Shape;468;p70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469" name="Google Shape;469;p70"/>
          <p:cNvSpPr txBox="1">
            <a:spLocks noGrp="1"/>
          </p:cNvSpPr>
          <p:nvPr>
            <p:ph type="body" idx="1"/>
          </p:nvPr>
        </p:nvSpPr>
        <p:spPr>
          <a:xfrm>
            <a:off x="594039" y="1856185"/>
            <a:ext cx="38412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0" name="Google Shape;470;p70"/>
          <p:cNvSpPr txBox="1">
            <a:spLocks noGrp="1"/>
          </p:cNvSpPr>
          <p:nvPr>
            <p:ph type="body" idx="2"/>
          </p:nvPr>
        </p:nvSpPr>
        <p:spPr>
          <a:xfrm>
            <a:off x="4711017" y="1853592"/>
            <a:ext cx="38391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текстовых блока">
  <p:cSld name="Три текстовых блока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1"/>
          <p:cNvSpPr txBox="1">
            <a:spLocks noGrp="1"/>
          </p:cNvSpPr>
          <p:nvPr>
            <p:ph type="body" idx="1"/>
          </p:nvPr>
        </p:nvSpPr>
        <p:spPr>
          <a:xfrm>
            <a:off x="594039" y="1853400"/>
            <a:ext cx="24771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71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71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75" name="Google Shape;475;p71"/>
          <p:cNvSpPr txBox="1">
            <a:spLocks noGrp="1"/>
          </p:cNvSpPr>
          <p:nvPr>
            <p:ph type="body" idx="2"/>
          </p:nvPr>
        </p:nvSpPr>
        <p:spPr>
          <a:xfrm>
            <a:off x="594536" y="891000"/>
            <a:ext cx="60366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6" name="Google Shape;476;p71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477" name="Google Shape;477;p71"/>
          <p:cNvSpPr txBox="1">
            <a:spLocks noGrp="1"/>
          </p:cNvSpPr>
          <p:nvPr>
            <p:ph type="body" idx="3"/>
          </p:nvPr>
        </p:nvSpPr>
        <p:spPr>
          <a:xfrm>
            <a:off x="3335755" y="1853400"/>
            <a:ext cx="24771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8" name="Google Shape;478;p71"/>
          <p:cNvSpPr txBox="1">
            <a:spLocks noGrp="1"/>
          </p:cNvSpPr>
          <p:nvPr>
            <p:ph type="body" idx="4"/>
          </p:nvPr>
        </p:nvSpPr>
        <p:spPr>
          <a:xfrm>
            <a:off x="6092380" y="1853400"/>
            <a:ext cx="24771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тезиса">
  <p:cSld name="Два тезиса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2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1" name="Google Shape;481;p72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82" name="Google Shape;482;p72"/>
          <p:cNvSpPr txBox="1">
            <a:spLocks noGrp="1"/>
          </p:cNvSpPr>
          <p:nvPr>
            <p:ph type="body" idx="1"/>
          </p:nvPr>
        </p:nvSpPr>
        <p:spPr>
          <a:xfrm>
            <a:off x="5121214" y="1842492"/>
            <a:ext cx="27474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3" name="Google Shape;483;p72"/>
          <p:cNvSpPr txBox="1">
            <a:spLocks noGrp="1"/>
          </p:cNvSpPr>
          <p:nvPr>
            <p:ph type="body" idx="2"/>
          </p:nvPr>
        </p:nvSpPr>
        <p:spPr>
          <a:xfrm>
            <a:off x="1006144" y="1842492"/>
            <a:ext cx="27474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зис-заголовок + контент">
  <p:cSld name="Тезис-заголовок + контент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3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6" name="Google Shape;486;p73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87" name="Google Shape;487;p73"/>
          <p:cNvSpPr txBox="1">
            <a:spLocks noGrp="1"/>
          </p:cNvSpPr>
          <p:nvPr>
            <p:ph type="title"/>
          </p:nvPr>
        </p:nvSpPr>
        <p:spPr>
          <a:xfrm>
            <a:off x="594039" y="470504"/>
            <a:ext cx="3431700" cy="3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675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488" name="Google Shape;488;p73"/>
          <p:cNvSpPr txBox="1">
            <a:spLocks noGrp="1"/>
          </p:cNvSpPr>
          <p:nvPr>
            <p:ph type="body" idx="1"/>
          </p:nvPr>
        </p:nvSpPr>
        <p:spPr>
          <a:xfrm>
            <a:off x="5121214" y="470504"/>
            <a:ext cx="3456000" cy="3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mo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Лого партнёра + контент">
  <p:cSld name="Лого партнёра + контент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4"/>
          <p:cNvSpPr/>
          <p:nvPr/>
        </p:nvSpPr>
        <p:spPr>
          <a:xfrm>
            <a:off x="4572002" y="0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74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2" name="Google Shape;492;p74"/>
          <p:cNvSpPr>
            <a:spLocks noGrp="1"/>
          </p:cNvSpPr>
          <p:nvPr>
            <p:ph type="pic" idx="2"/>
          </p:nvPr>
        </p:nvSpPr>
        <p:spPr>
          <a:xfrm>
            <a:off x="596839" y="1163836"/>
            <a:ext cx="3291300" cy="2190600"/>
          </a:xfrm>
          <a:prstGeom prst="rect">
            <a:avLst/>
          </a:prstGeom>
          <a:noFill/>
          <a:ln>
            <a:noFill/>
          </a:ln>
        </p:spPr>
      </p:sp>
      <p:sp>
        <p:nvSpPr>
          <p:cNvPr id="493" name="Google Shape;493;p74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94" name="Google Shape;494;p74"/>
          <p:cNvSpPr txBox="1">
            <a:spLocks noGrp="1"/>
          </p:cNvSpPr>
          <p:nvPr>
            <p:ph type="body" idx="1"/>
          </p:nvPr>
        </p:nvSpPr>
        <p:spPr>
          <a:xfrm>
            <a:off x="4984284" y="470504"/>
            <a:ext cx="3593100" cy="3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рупный тезис на зефирках">
  <p:cSld name="Крупный тезис на зефирках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7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5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9" name="Google Shape;499;p75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00" name="Google Shape;500;p75"/>
          <p:cNvSpPr txBox="1">
            <a:spLocks noGrp="1"/>
          </p:cNvSpPr>
          <p:nvPr>
            <p:ph type="title"/>
          </p:nvPr>
        </p:nvSpPr>
        <p:spPr>
          <a:xfrm>
            <a:off x="594039" y="405000"/>
            <a:ext cx="6588900" cy="18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д_белый фон">
  <p:cSld name="Код_белый фон">
    <p:bg>
      <p:bgPr>
        <a:solidFill>
          <a:schemeClr val="lt1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6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3" name="Google Shape;503;p76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04" name="Google Shape;504;p76"/>
          <p:cNvSpPr txBox="1">
            <a:spLocks noGrp="1"/>
          </p:cNvSpPr>
          <p:nvPr>
            <p:ph type="body" idx="1"/>
          </p:nvPr>
        </p:nvSpPr>
        <p:spPr>
          <a:xfrm>
            <a:off x="596866" y="1295996"/>
            <a:ext cx="7410000" cy="3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5" name="Google Shape;505;p76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57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д_черный фон">
  <p:cSld name="Код_черный фон">
    <p:bg>
      <p:bgPr>
        <a:solidFill>
          <a:srgbClr val="353535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7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8" name="Google Shape;508;p77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09" name="Google Shape;509;p77"/>
          <p:cNvSpPr txBox="1">
            <a:spLocks noGrp="1"/>
          </p:cNvSpPr>
          <p:nvPr>
            <p:ph type="body" idx="1"/>
          </p:nvPr>
        </p:nvSpPr>
        <p:spPr>
          <a:xfrm>
            <a:off x="596866" y="1295996"/>
            <a:ext cx="7410000" cy="3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0" name="Google Shape;510;p77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57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">
  <p:cSld name="Имидж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8"/>
          <p:cNvSpPr txBox="1">
            <a:spLocks noGrp="1"/>
          </p:cNvSpPr>
          <p:nvPr>
            <p:ph type="body" idx="1"/>
          </p:nvPr>
        </p:nvSpPr>
        <p:spPr>
          <a:xfrm>
            <a:off x="601235" y="1853400"/>
            <a:ext cx="38472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3" name="Google Shape;513;p78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4" name="Google Shape;514;p78"/>
          <p:cNvSpPr>
            <a:spLocks noGrp="1"/>
          </p:cNvSpPr>
          <p:nvPr>
            <p:ph type="pic" idx="2"/>
          </p:nvPr>
        </p:nvSpPr>
        <p:spPr>
          <a:xfrm>
            <a:off x="4719590" y="472500"/>
            <a:ext cx="3847200" cy="4268700"/>
          </a:xfrm>
          <a:prstGeom prst="roundRect">
            <a:avLst>
              <a:gd name="adj" fmla="val 3482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515" name="Google Shape;515;p78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38481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имиджа">
  <p:cSld name="Два имиджа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9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8" name="Google Shape;518;p79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19" name="Google Shape;519;p79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57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520" name="Google Shape;520;p79"/>
          <p:cNvSpPr>
            <a:spLocks noGrp="1"/>
          </p:cNvSpPr>
          <p:nvPr>
            <p:ph type="pic" idx="2"/>
          </p:nvPr>
        </p:nvSpPr>
        <p:spPr>
          <a:xfrm>
            <a:off x="594039" y="1577056"/>
            <a:ext cx="3841200" cy="1787400"/>
          </a:xfrm>
          <a:prstGeom prst="roundRect">
            <a:avLst>
              <a:gd name="adj" fmla="val 6880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521" name="Google Shape;521;p79"/>
          <p:cNvSpPr>
            <a:spLocks noGrp="1"/>
          </p:cNvSpPr>
          <p:nvPr>
            <p:ph type="pic" idx="3"/>
          </p:nvPr>
        </p:nvSpPr>
        <p:spPr>
          <a:xfrm>
            <a:off x="4712548" y="1577056"/>
            <a:ext cx="3842700" cy="1787400"/>
          </a:xfrm>
          <a:prstGeom prst="roundRect">
            <a:avLst>
              <a:gd name="adj" fmla="val 7362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522" name="Google Shape;522;p79"/>
          <p:cNvSpPr txBox="1">
            <a:spLocks noGrp="1"/>
          </p:cNvSpPr>
          <p:nvPr>
            <p:ph type="body" idx="1"/>
          </p:nvPr>
        </p:nvSpPr>
        <p:spPr>
          <a:xfrm>
            <a:off x="601235" y="3496865"/>
            <a:ext cx="38472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3" name="Google Shape;523;p79"/>
          <p:cNvSpPr txBox="1">
            <a:spLocks noGrp="1"/>
          </p:cNvSpPr>
          <p:nvPr>
            <p:ph type="body" idx="4"/>
          </p:nvPr>
        </p:nvSpPr>
        <p:spPr>
          <a:xfrm>
            <a:off x="4712548" y="3496865"/>
            <a:ext cx="38472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R-код">
  <p:cSld name="QR-код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0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6" name="Google Shape;526;p80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27" name="Google Shape;527;p80"/>
          <p:cNvSpPr txBox="1">
            <a:spLocks noGrp="1"/>
          </p:cNvSpPr>
          <p:nvPr>
            <p:ph type="title"/>
          </p:nvPr>
        </p:nvSpPr>
        <p:spPr>
          <a:xfrm>
            <a:off x="594039" y="423900"/>
            <a:ext cx="3833100" cy="1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528" name="Google Shape;528;p80"/>
          <p:cNvSpPr txBox="1">
            <a:spLocks noGrp="1"/>
          </p:cNvSpPr>
          <p:nvPr>
            <p:ph type="body" idx="1"/>
          </p:nvPr>
        </p:nvSpPr>
        <p:spPr>
          <a:xfrm>
            <a:off x="5259336" y="4096475"/>
            <a:ext cx="32958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TR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9" name="Google Shape;529;p80"/>
          <p:cNvSpPr>
            <a:spLocks noGrp="1"/>
          </p:cNvSpPr>
          <p:nvPr>
            <p:ph type="pic" idx="2"/>
          </p:nvPr>
        </p:nvSpPr>
        <p:spPr>
          <a:xfrm>
            <a:off x="5259336" y="465534"/>
            <a:ext cx="3302100" cy="3302100"/>
          </a:xfrm>
          <a:prstGeom prst="rect">
            <a:avLst/>
          </a:prstGeom>
          <a:noFill/>
          <a:ln>
            <a:noFill/>
          </a:ln>
        </p:spPr>
      </p:sp>
      <p:sp>
        <p:nvSpPr>
          <p:cNvPr id="530" name="Google Shape;530;p80"/>
          <p:cNvSpPr txBox="1">
            <a:spLocks noGrp="1"/>
          </p:cNvSpPr>
          <p:nvPr>
            <p:ph type="body" idx="3"/>
          </p:nvPr>
        </p:nvSpPr>
        <p:spPr>
          <a:xfrm>
            <a:off x="595389" y="2536031"/>
            <a:ext cx="3840000" cy="20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криншот">
  <p:cSld name="Скриншот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1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57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533" name="Google Shape;533;p81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4" name="Google Shape;534;p81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35" name="Google Shape;535;p81"/>
          <p:cNvSpPr>
            <a:spLocks noGrp="1"/>
          </p:cNvSpPr>
          <p:nvPr>
            <p:ph type="pic" idx="2"/>
          </p:nvPr>
        </p:nvSpPr>
        <p:spPr>
          <a:xfrm>
            <a:off x="597478" y="1579500"/>
            <a:ext cx="5209500" cy="2746200"/>
          </a:xfrm>
          <a:prstGeom prst="roundRect">
            <a:avLst>
              <a:gd name="adj" fmla="val 4838"/>
            </a:avLst>
          </a:prstGeom>
          <a:solidFill>
            <a:schemeClr val="lt1"/>
          </a:solidFill>
          <a:ln>
            <a:noFill/>
          </a:ln>
          <a:effectLst>
            <a:outerShdw blurRad="95254" algn="t" rotWithShape="0">
              <a:srgbClr val="7F7F7F">
                <a:alpha val="20000"/>
              </a:srgbClr>
            </a:outerShdw>
          </a:effectLst>
        </p:spPr>
      </p:sp>
      <p:sp>
        <p:nvSpPr>
          <p:cNvPr id="536" name="Google Shape;536;p81"/>
          <p:cNvSpPr txBox="1">
            <a:spLocks noGrp="1"/>
          </p:cNvSpPr>
          <p:nvPr>
            <p:ph type="body" idx="1"/>
          </p:nvPr>
        </p:nvSpPr>
        <p:spPr>
          <a:xfrm>
            <a:off x="6089426" y="1579500"/>
            <a:ext cx="2475600" cy="27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7" name="Google Shape;537;p81"/>
          <p:cNvSpPr txBox="1">
            <a:spLocks noGrp="1"/>
          </p:cNvSpPr>
          <p:nvPr>
            <p:ph type="body" idx="3"/>
          </p:nvPr>
        </p:nvSpPr>
        <p:spPr>
          <a:xfrm>
            <a:off x="594039" y="891000"/>
            <a:ext cx="60369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мидж на весь экран">
  <p:cSld name="Имидж на весь экран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40" name="Google Shape;540;p82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1" name="Google Shape;541;p82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Уменьшенный заголовок">
  <p:cSld name="Уменьшенный заголовок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594039" y="452174"/>
            <a:ext cx="60369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 — два спикера">
  <p:cSld name="Финал — два спикера">
    <p:bg>
      <p:bgPr>
        <a:solidFill>
          <a:schemeClr val="lt1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3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4" name="Google Shape;544;p83"/>
          <p:cNvSpPr>
            <a:spLocks noGrp="1"/>
          </p:cNvSpPr>
          <p:nvPr>
            <p:ph type="pic" idx="2"/>
          </p:nvPr>
        </p:nvSpPr>
        <p:spPr>
          <a:xfrm>
            <a:off x="608092" y="3229130"/>
            <a:ext cx="818100" cy="8181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p83"/>
          <p:cNvSpPr>
            <a:spLocks noGrp="1"/>
          </p:cNvSpPr>
          <p:nvPr>
            <p:ph type="pic" idx="3"/>
          </p:nvPr>
        </p:nvSpPr>
        <p:spPr>
          <a:xfrm>
            <a:off x="4711810" y="3229130"/>
            <a:ext cx="818100" cy="8181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83"/>
          <p:cNvSpPr txBox="1">
            <a:spLocks noGrp="1"/>
          </p:cNvSpPr>
          <p:nvPr>
            <p:ph type="body" idx="1"/>
          </p:nvPr>
        </p:nvSpPr>
        <p:spPr>
          <a:xfrm>
            <a:off x="1554463" y="3229130"/>
            <a:ext cx="28815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7" name="Google Shape;547;p83"/>
          <p:cNvSpPr txBox="1">
            <a:spLocks noGrp="1"/>
          </p:cNvSpPr>
          <p:nvPr>
            <p:ph type="body" idx="4"/>
          </p:nvPr>
        </p:nvSpPr>
        <p:spPr>
          <a:xfrm>
            <a:off x="5665961" y="3229130"/>
            <a:ext cx="28893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8" name="Google Shape;548;p83"/>
          <p:cNvSpPr txBox="1">
            <a:spLocks noGrp="1"/>
          </p:cNvSpPr>
          <p:nvPr>
            <p:ph type="title"/>
          </p:nvPr>
        </p:nvSpPr>
        <p:spPr>
          <a:xfrm>
            <a:off x="594039" y="405000"/>
            <a:ext cx="6035700" cy="12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 — спикер+QR-код">
  <p:cSld name="Финал — спикер+QR-код">
    <p:bg>
      <p:bgPr>
        <a:solidFill>
          <a:schemeClr val="lt1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4"/>
          <p:cNvSpPr>
            <a:spLocks noGrp="1"/>
          </p:cNvSpPr>
          <p:nvPr>
            <p:ph type="pic" idx="2"/>
          </p:nvPr>
        </p:nvSpPr>
        <p:spPr>
          <a:xfrm>
            <a:off x="4711017" y="3229130"/>
            <a:ext cx="818100" cy="818100"/>
          </a:xfrm>
          <a:prstGeom prst="rect">
            <a:avLst/>
          </a:prstGeom>
          <a:noFill/>
          <a:ln>
            <a:noFill/>
          </a:ln>
        </p:spPr>
      </p:sp>
      <p:sp>
        <p:nvSpPr>
          <p:cNvPr id="551" name="Google Shape;551;p84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2" name="Google Shape;552;p84"/>
          <p:cNvSpPr>
            <a:spLocks noGrp="1"/>
          </p:cNvSpPr>
          <p:nvPr>
            <p:ph type="pic" idx="3"/>
          </p:nvPr>
        </p:nvSpPr>
        <p:spPr>
          <a:xfrm>
            <a:off x="608092" y="3229130"/>
            <a:ext cx="818100" cy="818100"/>
          </a:xfrm>
          <a:prstGeom prst="rect">
            <a:avLst/>
          </a:prstGeom>
          <a:noFill/>
          <a:ln w="4775" cap="flat" cmpd="sng">
            <a:solidFill>
              <a:srgbClr val="D8D8D8">
                <a:alpha val="89800"/>
              </a:srgb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84"/>
          <p:cNvSpPr txBox="1">
            <a:spLocks noGrp="1"/>
          </p:cNvSpPr>
          <p:nvPr>
            <p:ph type="body" idx="1"/>
          </p:nvPr>
        </p:nvSpPr>
        <p:spPr>
          <a:xfrm>
            <a:off x="1554463" y="3229130"/>
            <a:ext cx="28815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4" name="Google Shape;554;p84"/>
          <p:cNvSpPr txBox="1">
            <a:spLocks noGrp="1"/>
          </p:cNvSpPr>
          <p:nvPr>
            <p:ph type="body" idx="4"/>
          </p:nvPr>
        </p:nvSpPr>
        <p:spPr>
          <a:xfrm>
            <a:off x="5673719" y="3229130"/>
            <a:ext cx="28815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mo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5" name="Google Shape;555;p84"/>
          <p:cNvSpPr txBox="1">
            <a:spLocks noGrp="1"/>
          </p:cNvSpPr>
          <p:nvPr>
            <p:ph type="title"/>
          </p:nvPr>
        </p:nvSpPr>
        <p:spPr>
          <a:xfrm>
            <a:off x="594039" y="405000"/>
            <a:ext cx="6035700" cy="12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сновной светлый" type="blank">
  <p:cSld name="BLANK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5"/>
          <p:cNvSpPr txBox="1">
            <a:spLocks noGrp="1"/>
          </p:cNvSpPr>
          <p:nvPr>
            <p:ph type="sldNum" idx="12"/>
          </p:nvPr>
        </p:nvSpPr>
        <p:spPr>
          <a:xfrm>
            <a:off x="7577829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r">
              <a:buClr>
                <a:schemeClr val="dk1"/>
              </a:buClr>
              <a:buSzPts val="2100"/>
              <a:buFont typeface="Unbounded Medium"/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marL="0" lvl="1" indent="0" algn="r">
              <a:buClr>
                <a:schemeClr val="dk1"/>
              </a:buClr>
              <a:buSzPts val="2100"/>
              <a:buFont typeface="Unbounded Medium"/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marL="0" lvl="2" indent="0" algn="r">
              <a:buClr>
                <a:schemeClr val="dk1"/>
              </a:buClr>
              <a:buSzPts val="2100"/>
              <a:buFont typeface="Unbounded Medium"/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marL="0" lvl="3" indent="0" algn="r">
              <a:buClr>
                <a:schemeClr val="dk1"/>
              </a:buClr>
              <a:buSzPts val="2100"/>
              <a:buFont typeface="Unbounded Medium"/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marL="0" lvl="4" indent="0" algn="r">
              <a:buClr>
                <a:schemeClr val="dk1"/>
              </a:buClr>
              <a:buSzPts val="2100"/>
              <a:buFont typeface="Unbounded Medium"/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marL="0" lvl="5" indent="0" algn="r">
              <a:buClr>
                <a:schemeClr val="dk1"/>
              </a:buClr>
              <a:buSzPts val="2100"/>
              <a:buFont typeface="Unbounded Medium"/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marL="0" lvl="6" indent="0" algn="r">
              <a:buClr>
                <a:schemeClr val="dk1"/>
              </a:buClr>
              <a:buSzPts val="2100"/>
              <a:buFont typeface="Unbounded Medium"/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marL="0" lvl="7" indent="0" algn="r">
              <a:buClr>
                <a:schemeClr val="dk1"/>
              </a:buClr>
              <a:buSzPts val="2100"/>
              <a:buFont typeface="Unbounded Medium"/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marL="0" lvl="8" indent="0" algn="r">
              <a:buClr>
                <a:schemeClr val="dk1"/>
              </a:buClr>
              <a:buSzPts val="2100"/>
              <a:buFont typeface="Unbounded Medium"/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58" name="Google Shape;558;p85"/>
          <p:cNvSpPr txBox="1">
            <a:spLocks noGrp="1"/>
          </p:cNvSpPr>
          <p:nvPr>
            <p:ph type="body" idx="1"/>
          </p:nvPr>
        </p:nvSpPr>
        <p:spPr>
          <a:xfrm>
            <a:off x="366900" y="561450"/>
            <a:ext cx="8410200" cy="40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2730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Char char="●"/>
              <a:defRPr sz="500">
                <a:solidFill>
                  <a:srgbClr val="434343"/>
                </a:solidFill>
              </a:defRPr>
            </a:lvl1pPr>
            <a:lvl2pPr marL="914400" lvl="1" indent="-2603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00"/>
              <a:buChar char="○"/>
              <a:defRPr sz="500">
                <a:solidFill>
                  <a:srgbClr val="434343"/>
                </a:solidFill>
              </a:defRPr>
            </a:lvl2pPr>
            <a:lvl3pPr marL="1371600" lvl="2" indent="-2603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00"/>
              <a:buChar char="■"/>
              <a:defRPr sz="500">
                <a:solidFill>
                  <a:srgbClr val="434343"/>
                </a:solidFill>
              </a:defRPr>
            </a:lvl3pPr>
            <a:lvl4pPr marL="1828800" lvl="3" indent="-2603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00"/>
              <a:buChar char="●"/>
              <a:defRPr sz="500">
                <a:solidFill>
                  <a:srgbClr val="434343"/>
                </a:solidFill>
              </a:defRPr>
            </a:lvl4pPr>
            <a:lvl5pPr marL="2286000" lvl="4" indent="-2603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00"/>
              <a:buChar char="○"/>
              <a:defRPr sz="500">
                <a:solidFill>
                  <a:srgbClr val="434343"/>
                </a:solidFill>
              </a:defRPr>
            </a:lvl5pPr>
            <a:lvl6pPr marL="2743200" lvl="5" indent="-2603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00"/>
              <a:buChar char="■"/>
              <a:defRPr sz="500">
                <a:solidFill>
                  <a:srgbClr val="434343"/>
                </a:solidFill>
              </a:defRPr>
            </a:lvl6pPr>
            <a:lvl7pPr marL="3200400" lvl="6" indent="-2603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00"/>
              <a:buChar char="●"/>
              <a:defRPr sz="500">
                <a:solidFill>
                  <a:srgbClr val="434343"/>
                </a:solidFill>
              </a:defRPr>
            </a:lvl7pPr>
            <a:lvl8pPr marL="3657600" lvl="7" indent="-2603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00"/>
              <a:buChar char="○"/>
              <a:defRPr sz="500">
                <a:solidFill>
                  <a:srgbClr val="434343"/>
                </a:solidFill>
              </a:defRPr>
            </a:lvl8pPr>
            <a:lvl9pPr marL="4114800" lvl="8" indent="-2603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00"/>
              <a:buChar char="■"/>
              <a:defRPr sz="5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Уменьшенный заголовок">
  <p:cSld name="Уменьшенный заголовок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8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3" name="Google Shape;563;p88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64" name="Google Shape;564;p88"/>
          <p:cNvSpPr txBox="1">
            <a:spLocks noGrp="1"/>
          </p:cNvSpPr>
          <p:nvPr>
            <p:ph type="title"/>
          </p:nvPr>
        </p:nvSpPr>
        <p:spPr>
          <a:xfrm>
            <a:off x="594039" y="452174"/>
            <a:ext cx="60369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9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7" name="Google Shape;567;p89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68" name="Google Shape;568;p89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+ подзаголовок">
  <p:cSld name="Только заголовок + подзаголовок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0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1" name="Google Shape;571;p90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72" name="Google Shape;572;p90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573" name="Google Shape;573;p90"/>
          <p:cNvSpPr txBox="1">
            <a:spLocks noGrp="1"/>
          </p:cNvSpPr>
          <p:nvPr>
            <p:ph type="body" idx="1"/>
          </p:nvPr>
        </p:nvSpPr>
        <p:spPr>
          <a:xfrm>
            <a:off x="594039" y="891000"/>
            <a:ext cx="60369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д_белый фон">
  <p:cSld name="Код_белый фон">
    <p:bg>
      <p:bgPr>
        <a:solidFill>
          <a:schemeClr val="lt1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1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6" name="Google Shape;576;p91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77" name="Google Shape;577;p91"/>
          <p:cNvSpPr txBox="1">
            <a:spLocks noGrp="1"/>
          </p:cNvSpPr>
          <p:nvPr>
            <p:ph type="body" idx="1"/>
          </p:nvPr>
        </p:nvSpPr>
        <p:spPr>
          <a:xfrm>
            <a:off x="596866" y="1295996"/>
            <a:ext cx="7410000" cy="3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34275" bIns="1715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8" name="Google Shape;578;p91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5700" cy="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 — короткое название">
  <p:cSld name="Титул — короткое название">
    <p:bg>
      <p:bgPr>
        <a:solidFill>
          <a:schemeClr val="lt1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9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5"/>
            <a:ext cx="9143403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9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40000"/>
                </a:srgbClr>
              </a:gs>
              <a:gs pos="100000">
                <a:srgbClr val="FFFFFF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92"/>
          <p:cNvSpPr txBox="1">
            <a:spLocks noGrp="1"/>
          </p:cNvSpPr>
          <p:nvPr>
            <p:ph type="ctrTitle"/>
          </p:nvPr>
        </p:nvSpPr>
        <p:spPr>
          <a:xfrm>
            <a:off x="597884" y="1847282"/>
            <a:ext cx="60312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583" name="Google Shape;583;p92"/>
          <p:cNvSpPr txBox="1">
            <a:spLocks noGrp="1"/>
          </p:cNvSpPr>
          <p:nvPr>
            <p:ph type="body" idx="1"/>
          </p:nvPr>
        </p:nvSpPr>
        <p:spPr>
          <a:xfrm>
            <a:off x="59978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4" name="Google Shape;584;p92"/>
          <p:cNvSpPr txBox="1">
            <a:spLocks noGrp="1"/>
          </p:cNvSpPr>
          <p:nvPr>
            <p:ph type="body" idx="2"/>
          </p:nvPr>
        </p:nvSpPr>
        <p:spPr>
          <a:xfrm>
            <a:off x="471485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85" name="Google Shape;585;p9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02" y="439394"/>
            <a:ext cx="1768501" cy="25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 — длинное название">
  <p:cSld name="Титул — длинное название">
    <p:bg>
      <p:bgPr>
        <a:solidFill>
          <a:schemeClr val="lt1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9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5"/>
            <a:ext cx="9143403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9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40000"/>
                </a:srgbClr>
              </a:gs>
              <a:gs pos="100000">
                <a:srgbClr val="FFFFFF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93"/>
          <p:cNvSpPr txBox="1">
            <a:spLocks noGrp="1"/>
          </p:cNvSpPr>
          <p:nvPr>
            <p:ph type="ctrTitle"/>
          </p:nvPr>
        </p:nvSpPr>
        <p:spPr>
          <a:xfrm>
            <a:off x="597884" y="1847282"/>
            <a:ext cx="74088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590" name="Google Shape;590;p93"/>
          <p:cNvSpPr txBox="1">
            <a:spLocks noGrp="1"/>
          </p:cNvSpPr>
          <p:nvPr>
            <p:ph type="body" idx="1"/>
          </p:nvPr>
        </p:nvSpPr>
        <p:spPr>
          <a:xfrm>
            <a:off x="59978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1" name="Google Shape;591;p93"/>
          <p:cNvSpPr txBox="1">
            <a:spLocks noGrp="1"/>
          </p:cNvSpPr>
          <p:nvPr>
            <p:ph type="body" idx="2"/>
          </p:nvPr>
        </p:nvSpPr>
        <p:spPr>
          <a:xfrm>
            <a:off x="471485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016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mo"/>
              <a:buChar char="▎"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71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›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92" name="Google Shape;592;p9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02" y="439394"/>
            <a:ext cx="1768501" cy="25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лан доклада">
  <p:cSld name="План доклада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4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5" name="Google Shape;595;p94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96" name="Google Shape;596;p94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597" name="Google Shape;597;p94"/>
          <p:cNvSpPr txBox="1">
            <a:spLocks noGrp="1"/>
          </p:cNvSpPr>
          <p:nvPr>
            <p:ph type="body" idx="1"/>
          </p:nvPr>
        </p:nvSpPr>
        <p:spPr>
          <a:xfrm>
            <a:off x="594039" y="1618500"/>
            <a:ext cx="7961100" cy="26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главление-перебивка">
  <p:cSld name="Оглавление-перебивка">
    <p:bg>
      <p:bgPr>
        <a:solidFill>
          <a:srgbClr val="6C95FF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95"/>
          <p:cNvSpPr txBox="1"/>
          <p:nvPr/>
        </p:nvSpPr>
        <p:spPr>
          <a:xfrm>
            <a:off x="906397" y="3151564"/>
            <a:ext cx="68661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95"/>
          <p:cNvSpPr txBox="1">
            <a:spLocks noGrp="1"/>
          </p:cNvSpPr>
          <p:nvPr>
            <p:ph type="body" idx="1"/>
          </p:nvPr>
        </p:nvSpPr>
        <p:spPr>
          <a:xfrm>
            <a:off x="594039" y="492750"/>
            <a:ext cx="5625900" cy="3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mo"/>
              <a:buNone/>
              <a:defRPr sz="2700" b="1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005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00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Font typeface="Arial"/>
              <a:buAutoNum type="arabicPeriod"/>
              <a:defRPr sz="27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1" name="Google Shape;601;p95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ка синяя">
  <p:cSld name="Перебивка синяя">
    <p:bg>
      <p:bgPr>
        <a:solidFill>
          <a:srgbClr val="6C95FF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6"/>
          <p:cNvSpPr txBox="1"/>
          <p:nvPr/>
        </p:nvSpPr>
        <p:spPr>
          <a:xfrm>
            <a:off x="906397" y="3151564"/>
            <a:ext cx="68661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96"/>
          <p:cNvSpPr txBox="1">
            <a:spLocks noGrp="1"/>
          </p:cNvSpPr>
          <p:nvPr>
            <p:ph type="body" idx="1"/>
          </p:nvPr>
        </p:nvSpPr>
        <p:spPr>
          <a:xfrm>
            <a:off x="594039" y="4096585"/>
            <a:ext cx="43920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5" name="Google Shape;605;p96"/>
          <p:cNvSpPr txBox="1">
            <a:spLocks noGrp="1"/>
          </p:cNvSpPr>
          <p:nvPr>
            <p:ph type="ctrTitle"/>
          </p:nvPr>
        </p:nvSpPr>
        <p:spPr>
          <a:xfrm>
            <a:off x="594039" y="492750"/>
            <a:ext cx="5337000" cy="17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06" name="Google Shape;606;p96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ка черная">
  <p:cSld name="Перебивка черная">
    <p:bg>
      <p:bgPr>
        <a:solidFill>
          <a:srgbClr val="353535"/>
        </a:solid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7"/>
          <p:cNvSpPr txBox="1"/>
          <p:nvPr/>
        </p:nvSpPr>
        <p:spPr>
          <a:xfrm>
            <a:off x="906397" y="3151564"/>
            <a:ext cx="68661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97"/>
          <p:cNvSpPr txBox="1">
            <a:spLocks noGrp="1"/>
          </p:cNvSpPr>
          <p:nvPr>
            <p:ph type="body" idx="1"/>
          </p:nvPr>
        </p:nvSpPr>
        <p:spPr>
          <a:xfrm>
            <a:off x="595389" y="4097250"/>
            <a:ext cx="43920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0" name="Google Shape;610;p97"/>
          <p:cNvSpPr txBox="1">
            <a:spLocks noGrp="1"/>
          </p:cNvSpPr>
          <p:nvPr>
            <p:ph type="ctrTitle"/>
          </p:nvPr>
        </p:nvSpPr>
        <p:spPr>
          <a:xfrm>
            <a:off x="594039" y="492750"/>
            <a:ext cx="53370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11" name="Google Shape;611;p97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о мне_1">
  <p:cSld name="Обо мне_1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8"/>
          <p:cNvSpPr>
            <a:spLocks noGrp="1"/>
          </p:cNvSpPr>
          <p:nvPr>
            <p:ph type="pic" idx="2"/>
          </p:nvPr>
        </p:nvSpPr>
        <p:spPr>
          <a:xfrm>
            <a:off x="595141" y="472561"/>
            <a:ext cx="2469300" cy="2471400"/>
          </a:xfrm>
          <a:prstGeom prst="roundRect">
            <a:avLst>
              <a:gd name="adj" fmla="val 5748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614" name="Google Shape;614;p98"/>
          <p:cNvSpPr/>
          <p:nvPr/>
        </p:nvSpPr>
        <p:spPr>
          <a:xfrm>
            <a:off x="3749524" y="0"/>
            <a:ext cx="53946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98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6" name="Google Shape;616;p98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17" name="Google Shape;617;p98"/>
          <p:cNvSpPr txBox="1">
            <a:spLocks noGrp="1"/>
          </p:cNvSpPr>
          <p:nvPr>
            <p:ph type="title"/>
          </p:nvPr>
        </p:nvSpPr>
        <p:spPr>
          <a:xfrm>
            <a:off x="588802" y="3132673"/>
            <a:ext cx="247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18" name="Google Shape;618;p98"/>
          <p:cNvSpPr txBox="1">
            <a:spLocks noGrp="1"/>
          </p:cNvSpPr>
          <p:nvPr>
            <p:ph type="body" idx="1"/>
          </p:nvPr>
        </p:nvSpPr>
        <p:spPr>
          <a:xfrm>
            <a:off x="4233362" y="447591"/>
            <a:ext cx="635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19" name="Google Shape;619;p98"/>
          <p:cNvCxnSpPr/>
          <p:nvPr/>
        </p:nvCxnSpPr>
        <p:spPr>
          <a:xfrm rot="10800000">
            <a:off x="4987322" y="558900"/>
            <a:ext cx="0" cy="45846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620" name="Google Shape;620;p98"/>
          <p:cNvSpPr txBox="1">
            <a:spLocks noGrp="1"/>
          </p:cNvSpPr>
          <p:nvPr>
            <p:ph type="body" idx="3"/>
          </p:nvPr>
        </p:nvSpPr>
        <p:spPr>
          <a:xfrm>
            <a:off x="4233362" y="1544897"/>
            <a:ext cx="635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1" name="Google Shape;621;p98"/>
          <p:cNvSpPr txBox="1">
            <a:spLocks noGrp="1"/>
          </p:cNvSpPr>
          <p:nvPr>
            <p:ph type="body" idx="4"/>
          </p:nvPr>
        </p:nvSpPr>
        <p:spPr>
          <a:xfrm>
            <a:off x="4237031" y="2645734"/>
            <a:ext cx="635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2" name="Google Shape;622;p98"/>
          <p:cNvSpPr txBox="1">
            <a:spLocks noGrp="1"/>
          </p:cNvSpPr>
          <p:nvPr>
            <p:ph type="body" idx="5"/>
          </p:nvPr>
        </p:nvSpPr>
        <p:spPr>
          <a:xfrm>
            <a:off x="4237031" y="3743040"/>
            <a:ext cx="635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98"/>
          <p:cNvSpPr txBox="1">
            <a:spLocks noGrp="1"/>
          </p:cNvSpPr>
          <p:nvPr>
            <p:ph type="body" idx="6"/>
          </p:nvPr>
        </p:nvSpPr>
        <p:spPr>
          <a:xfrm>
            <a:off x="598742" y="3758094"/>
            <a:ext cx="2476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98"/>
          <p:cNvSpPr txBox="1">
            <a:spLocks noGrp="1"/>
          </p:cNvSpPr>
          <p:nvPr>
            <p:ph type="body" idx="7"/>
          </p:nvPr>
        </p:nvSpPr>
        <p:spPr>
          <a:xfrm>
            <a:off x="5812029" y="470892"/>
            <a:ext cx="20568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98"/>
          <p:cNvSpPr txBox="1">
            <a:spLocks noGrp="1"/>
          </p:cNvSpPr>
          <p:nvPr>
            <p:ph type="body" idx="8"/>
          </p:nvPr>
        </p:nvSpPr>
        <p:spPr>
          <a:xfrm>
            <a:off x="5809748" y="1566468"/>
            <a:ext cx="20490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6" name="Google Shape;626;p98"/>
          <p:cNvSpPr txBox="1">
            <a:spLocks noGrp="1"/>
          </p:cNvSpPr>
          <p:nvPr>
            <p:ph type="body" idx="9"/>
          </p:nvPr>
        </p:nvSpPr>
        <p:spPr>
          <a:xfrm>
            <a:off x="5809748" y="2662470"/>
            <a:ext cx="20568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7" name="Google Shape;627;p98"/>
          <p:cNvSpPr txBox="1">
            <a:spLocks noGrp="1"/>
          </p:cNvSpPr>
          <p:nvPr>
            <p:ph type="body" idx="13"/>
          </p:nvPr>
        </p:nvSpPr>
        <p:spPr>
          <a:xfrm>
            <a:off x="5807466" y="3758046"/>
            <a:ext cx="20490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о мне_4">
  <p:cSld name="Обо мне_4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9"/>
          <p:cNvSpPr>
            <a:spLocks noGrp="1"/>
          </p:cNvSpPr>
          <p:nvPr>
            <p:ph type="pic" idx="2"/>
          </p:nvPr>
        </p:nvSpPr>
        <p:spPr>
          <a:xfrm>
            <a:off x="4989253" y="472561"/>
            <a:ext cx="3565800" cy="3982200"/>
          </a:xfrm>
          <a:prstGeom prst="roundRect">
            <a:avLst>
              <a:gd name="adj" fmla="val 3660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630" name="Google Shape;630;p99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1" name="Google Shape;631;p99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32" name="Google Shape;632;p99"/>
          <p:cNvSpPr txBox="1">
            <a:spLocks noGrp="1"/>
          </p:cNvSpPr>
          <p:nvPr>
            <p:ph type="title"/>
          </p:nvPr>
        </p:nvSpPr>
        <p:spPr>
          <a:xfrm>
            <a:off x="595389" y="499583"/>
            <a:ext cx="41157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33" name="Google Shape;633;p99"/>
          <p:cNvSpPr txBox="1">
            <a:spLocks noGrp="1"/>
          </p:cNvSpPr>
          <p:nvPr>
            <p:ph type="body" idx="1"/>
          </p:nvPr>
        </p:nvSpPr>
        <p:spPr>
          <a:xfrm>
            <a:off x="597345" y="3979753"/>
            <a:ext cx="24762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икеры_3">
  <p:cSld name="Спикеры_3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00"/>
          <p:cNvSpPr txBox="1">
            <a:spLocks noGrp="1"/>
          </p:cNvSpPr>
          <p:nvPr>
            <p:ph type="title"/>
          </p:nvPr>
        </p:nvSpPr>
        <p:spPr>
          <a:xfrm>
            <a:off x="595336" y="3137772"/>
            <a:ext cx="246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36" name="Google Shape;636;p100"/>
          <p:cNvSpPr>
            <a:spLocks noGrp="1"/>
          </p:cNvSpPr>
          <p:nvPr>
            <p:ph type="pic" idx="2"/>
          </p:nvPr>
        </p:nvSpPr>
        <p:spPr>
          <a:xfrm>
            <a:off x="595336" y="469767"/>
            <a:ext cx="2478000" cy="2471400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637" name="Google Shape;637;p100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8" name="Google Shape;638;p100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39" name="Google Shape;639;p100"/>
          <p:cNvSpPr txBox="1">
            <a:spLocks noGrp="1"/>
          </p:cNvSpPr>
          <p:nvPr>
            <p:ph type="body" idx="1"/>
          </p:nvPr>
        </p:nvSpPr>
        <p:spPr>
          <a:xfrm>
            <a:off x="596096" y="3758896"/>
            <a:ext cx="24774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0" name="Google Shape;640;p100"/>
          <p:cNvSpPr>
            <a:spLocks noGrp="1"/>
          </p:cNvSpPr>
          <p:nvPr>
            <p:ph type="pic" idx="3"/>
          </p:nvPr>
        </p:nvSpPr>
        <p:spPr>
          <a:xfrm>
            <a:off x="3336230" y="472322"/>
            <a:ext cx="2478000" cy="2471400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641" name="Google Shape;641;p100"/>
          <p:cNvSpPr>
            <a:spLocks noGrp="1"/>
          </p:cNvSpPr>
          <p:nvPr>
            <p:ph type="pic" idx="4"/>
          </p:nvPr>
        </p:nvSpPr>
        <p:spPr>
          <a:xfrm>
            <a:off x="6077125" y="469767"/>
            <a:ext cx="2478000" cy="2471400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  <a:ln>
            <a:noFill/>
          </a:ln>
        </p:spPr>
      </p:sp>
      <p:sp>
        <p:nvSpPr>
          <p:cNvPr id="642" name="Google Shape;642;p100"/>
          <p:cNvSpPr txBox="1">
            <a:spLocks noGrp="1"/>
          </p:cNvSpPr>
          <p:nvPr>
            <p:ph type="body" idx="5"/>
          </p:nvPr>
        </p:nvSpPr>
        <p:spPr>
          <a:xfrm>
            <a:off x="3341960" y="3758896"/>
            <a:ext cx="2463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3" name="Google Shape;643;p100"/>
          <p:cNvSpPr txBox="1">
            <a:spLocks noGrp="1"/>
          </p:cNvSpPr>
          <p:nvPr>
            <p:ph type="body" idx="6"/>
          </p:nvPr>
        </p:nvSpPr>
        <p:spPr>
          <a:xfrm>
            <a:off x="6087824" y="3758896"/>
            <a:ext cx="2460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4" name="Google Shape;644;p100"/>
          <p:cNvSpPr txBox="1">
            <a:spLocks noGrp="1"/>
          </p:cNvSpPr>
          <p:nvPr>
            <p:ph type="body" idx="7"/>
          </p:nvPr>
        </p:nvSpPr>
        <p:spPr>
          <a:xfrm>
            <a:off x="3339612" y="3137892"/>
            <a:ext cx="24654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5" name="Google Shape;645;p100"/>
          <p:cNvSpPr txBox="1">
            <a:spLocks noGrp="1"/>
          </p:cNvSpPr>
          <p:nvPr>
            <p:ph type="body" idx="8"/>
          </p:nvPr>
        </p:nvSpPr>
        <p:spPr>
          <a:xfrm>
            <a:off x="6083302" y="3137772"/>
            <a:ext cx="24654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скетичный слайд_1">
  <p:cSld name="Аскетичный слайд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01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8" name="Google Shape;648;p101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49" name="Google Shape;649;p101"/>
          <p:cNvSpPr txBox="1">
            <a:spLocks noGrp="1"/>
          </p:cNvSpPr>
          <p:nvPr>
            <p:ph type="body" idx="1"/>
          </p:nvPr>
        </p:nvSpPr>
        <p:spPr>
          <a:xfrm>
            <a:off x="594536" y="1561950"/>
            <a:ext cx="60366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▎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0" name="Google Shape;650;p101"/>
          <p:cNvSpPr txBox="1">
            <a:spLocks noGrp="1"/>
          </p:cNvSpPr>
          <p:nvPr>
            <p:ph type="title"/>
          </p:nvPr>
        </p:nvSpPr>
        <p:spPr>
          <a:xfrm>
            <a:off x="594039" y="418672"/>
            <a:ext cx="60342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51" name="Google Shape;651;p101"/>
          <p:cNvSpPr txBox="1">
            <a:spLocks noGrp="1"/>
          </p:cNvSpPr>
          <p:nvPr>
            <p:ph type="body" idx="2"/>
          </p:nvPr>
        </p:nvSpPr>
        <p:spPr>
          <a:xfrm>
            <a:off x="592375" y="2264880"/>
            <a:ext cx="5991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скетичный слайд_2">
  <p:cSld name="Аскетичный слайд_2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02"/>
          <p:cNvSpPr txBox="1">
            <a:spLocks noGrp="1"/>
          </p:cNvSpPr>
          <p:nvPr>
            <p:ph type="ftr" idx="11"/>
          </p:nvPr>
        </p:nvSpPr>
        <p:spPr>
          <a:xfrm>
            <a:off x="595389" y="4734256"/>
            <a:ext cx="6587400" cy="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5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4" name="Google Shape;654;p102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55" name="Google Shape;655;p102"/>
          <p:cNvSpPr txBox="1">
            <a:spLocks noGrp="1"/>
          </p:cNvSpPr>
          <p:nvPr>
            <p:ph type="title"/>
          </p:nvPr>
        </p:nvSpPr>
        <p:spPr>
          <a:xfrm>
            <a:off x="594039" y="367555"/>
            <a:ext cx="6036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56" name="Google Shape;656;p102"/>
          <p:cNvSpPr txBox="1">
            <a:spLocks noGrp="1"/>
          </p:cNvSpPr>
          <p:nvPr>
            <p:ph type="body" idx="1"/>
          </p:nvPr>
        </p:nvSpPr>
        <p:spPr>
          <a:xfrm>
            <a:off x="602196" y="1039937"/>
            <a:ext cx="60369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вигация_1">
  <p:cSld name="Навигация_1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03"/>
          <p:cNvSpPr/>
          <p:nvPr/>
        </p:nvSpPr>
        <p:spPr>
          <a:xfrm>
            <a:off x="0" y="0"/>
            <a:ext cx="4025700" cy="5143500"/>
          </a:xfrm>
          <a:prstGeom prst="rect">
            <a:avLst/>
          </a:prstGeom>
          <a:solidFill>
            <a:srgbClr val="6B95FF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03"/>
          <p:cNvSpPr txBox="1">
            <a:spLocks noGrp="1"/>
          </p:cNvSpPr>
          <p:nvPr>
            <p:ph type="sldNum" idx="12"/>
          </p:nvPr>
        </p:nvSpPr>
        <p:spPr>
          <a:xfrm>
            <a:off x="8145005" y="4732931"/>
            <a:ext cx="410100" cy="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60" name="Google Shape;660;p103"/>
          <p:cNvSpPr txBox="1">
            <a:spLocks noGrp="1"/>
          </p:cNvSpPr>
          <p:nvPr>
            <p:ph type="title"/>
          </p:nvPr>
        </p:nvSpPr>
        <p:spPr>
          <a:xfrm>
            <a:off x="4441791" y="337500"/>
            <a:ext cx="41163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61" name="Google Shape;661;p103"/>
          <p:cNvSpPr txBox="1">
            <a:spLocks noGrp="1"/>
          </p:cNvSpPr>
          <p:nvPr>
            <p:ph type="body" idx="1"/>
          </p:nvPr>
        </p:nvSpPr>
        <p:spPr>
          <a:xfrm>
            <a:off x="594039" y="557475"/>
            <a:ext cx="3018000" cy="3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B3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mo"/>
              <a:buNone/>
              <a:defRPr sz="1800" b="1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rgbClr val="96B3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2" name="Google Shape;662;p103"/>
          <p:cNvSpPr txBox="1">
            <a:spLocks noGrp="1"/>
          </p:cNvSpPr>
          <p:nvPr>
            <p:ph type="body" idx="2"/>
          </p:nvPr>
        </p:nvSpPr>
        <p:spPr>
          <a:xfrm>
            <a:off x="4439823" y="2184855"/>
            <a:ext cx="4122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9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nbounded"/>
              <a:buNone/>
              <a:defRPr sz="2800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82775"/>
            <a:ext cx="8520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1pPr>
            <a:lvl2pPr lvl="1" algn="r"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2pPr>
            <a:lvl3pPr lvl="2" algn="r"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3pPr>
            <a:lvl4pPr lvl="3" algn="r"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4pPr>
            <a:lvl5pPr lvl="4" algn="r"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5pPr>
            <a:lvl6pPr lvl="5" algn="r"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6pPr>
            <a:lvl7pPr lvl="6" algn="r"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7pPr>
            <a:lvl8pPr lvl="7" algn="r"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8pPr>
            <a:lvl9pPr lvl="8" algn="r">
              <a:buNone/>
              <a:defRPr sz="2100">
                <a:solidFill>
                  <a:schemeClr val="dk1"/>
                </a:solidFill>
                <a:latin typeface="Unbounded Medium"/>
                <a:ea typeface="Unbounded Medium"/>
                <a:cs typeface="Unbounded Medium"/>
                <a:sym typeface="Unbounded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27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536">
          <p15:clr>
            <a:srgbClr val="F26B43"/>
          </p15:clr>
        </p15:guide>
        <p15:guide id="2" pos="2449">
          <p15:clr>
            <a:srgbClr val="F26B43"/>
          </p15:clr>
        </p15:guide>
        <p15:guide id="3" pos="2362">
          <p15:clr>
            <a:srgbClr val="F26B43"/>
          </p15:clr>
        </p15:guide>
        <p15:guide id="4" pos="2275">
          <p15:clr>
            <a:srgbClr val="F26B43"/>
          </p15:clr>
        </p15:guide>
        <p15:guide id="5" pos="2188">
          <p15:clr>
            <a:srgbClr val="F26B43"/>
          </p15:clr>
        </p15:guide>
        <p15:guide id="6" pos="2101">
          <p15:clr>
            <a:srgbClr val="F26B43"/>
          </p15:clr>
        </p15:guide>
        <p15:guide id="7" pos="1931">
          <p15:clr>
            <a:srgbClr val="F26B43"/>
          </p15:clr>
        </p15:guide>
        <p15:guide id="8" pos="1843">
          <p15:clr>
            <a:srgbClr val="F26B43"/>
          </p15:clr>
        </p15:guide>
        <p15:guide id="9" pos="1756">
          <p15:clr>
            <a:srgbClr val="F26B43"/>
          </p15:clr>
        </p15:guide>
        <p15:guide id="10" pos="1669">
          <p15:clr>
            <a:srgbClr val="F26B43"/>
          </p15:clr>
        </p15:guide>
        <p15:guide id="11" pos="1579">
          <p15:clr>
            <a:srgbClr val="F26B43"/>
          </p15:clr>
        </p15:guide>
        <p15:guide id="12" pos="1409">
          <p15:clr>
            <a:srgbClr val="F26B43"/>
          </p15:clr>
        </p15:guide>
        <p15:guide id="13" pos="1498">
          <p15:clr>
            <a:srgbClr val="F26B43"/>
          </p15:clr>
        </p15:guide>
        <p15:guide id="14" pos="1323">
          <p15:clr>
            <a:srgbClr val="F26B43"/>
          </p15:clr>
        </p15:guide>
        <p15:guide id="15" pos="1237">
          <p15:clr>
            <a:srgbClr val="F26B43"/>
          </p15:clr>
        </p15:guide>
        <p15:guide id="16" pos="1063">
          <p15:clr>
            <a:srgbClr val="F26B43"/>
          </p15:clr>
        </p15:guide>
        <p15:guide id="17" pos="979">
          <p15:clr>
            <a:srgbClr val="F26B43"/>
          </p15:clr>
        </p15:guide>
        <p15:guide id="18" pos="892">
          <p15:clr>
            <a:srgbClr val="F26B43"/>
          </p15:clr>
        </p15:guide>
        <p15:guide id="19" pos="805">
          <p15:clr>
            <a:srgbClr val="F26B43"/>
          </p15:clr>
        </p15:guide>
        <p15:guide id="20" pos="2620">
          <p15:clr>
            <a:srgbClr val="F26B43"/>
          </p15:clr>
        </p15:guide>
        <p15:guide id="21" pos="2707">
          <p15:clr>
            <a:srgbClr val="F26B43"/>
          </p15:clr>
        </p15:guide>
        <p15:guide id="22" pos="2968">
          <p15:clr>
            <a:srgbClr val="F26B43"/>
          </p15:clr>
        </p15:guide>
        <p15:guide id="23" pos="3055">
          <p15:clr>
            <a:srgbClr val="F26B43"/>
          </p15:clr>
        </p15:guide>
        <p15:guide id="24" pos="3140">
          <p15:clr>
            <a:srgbClr val="F26B43"/>
          </p15:clr>
        </p15:guide>
        <p15:guide id="25" pos="3226">
          <p15:clr>
            <a:srgbClr val="F26B43"/>
          </p15:clr>
        </p15:guide>
        <p15:guide id="26" pos="3569">
          <p15:clr>
            <a:srgbClr val="F26B43"/>
          </p15:clr>
        </p15:guide>
        <p15:guide id="27" pos="3313">
          <p15:clr>
            <a:srgbClr val="F26B43"/>
          </p15:clr>
        </p15:guide>
        <p15:guide id="28" pos="3658">
          <p15:clr>
            <a:srgbClr val="F26B43"/>
          </p15:clr>
        </p15:guide>
        <p15:guide id="29" pos="4011">
          <p15:clr>
            <a:srgbClr val="F26B43"/>
          </p15:clr>
        </p15:guide>
        <p15:guide id="30" pos="3832">
          <p15:clr>
            <a:srgbClr val="F26B43"/>
          </p15:clr>
        </p15:guide>
        <p15:guide id="31" pos="4696">
          <p15:clr>
            <a:srgbClr val="F26B43"/>
          </p15:clr>
        </p15:guide>
        <p15:guide id="32" pos="3919">
          <p15:clr>
            <a:srgbClr val="F26B43"/>
          </p15:clr>
        </p15:guide>
        <p15:guide id="33" pos="4091">
          <p15:clr>
            <a:srgbClr val="F26B43"/>
          </p15:clr>
        </p15:guide>
        <p15:guide id="34" pos="4177">
          <p15:clr>
            <a:srgbClr val="F26B43"/>
          </p15:clr>
        </p15:guide>
        <p15:guide id="35" pos="4264">
          <p15:clr>
            <a:srgbClr val="F26B43"/>
          </p15:clr>
        </p15:guide>
        <p15:guide id="36" pos="4351">
          <p15:clr>
            <a:srgbClr val="F26B43"/>
          </p15:clr>
        </p15:guide>
        <p15:guide id="37" pos="4438">
          <p15:clr>
            <a:srgbClr val="F26B43"/>
          </p15:clr>
        </p15:guide>
        <p15:guide id="38" orient="horz" pos="1597">
          <p15:clr>
            <a:srgbClr val="F26B43"/>
          </p15:clr>
        </p15:guide>
        <p15:guide id="39" orient="horz" pos="1510">
          <p15:clr>
            <a:srgbClr val="F26B43"/>
          </p15:clr>
        </p15:guide>
        <p15:guide id="40" orient="horz" pos="1423">
          <p15:clr>
            <a:srgbClr val="F26B43"/>
          </p15:clr>
        </p15:guide>
        <p15:guide id="41" orient="horz" pos="1161">
          <p15:clr>
            <a:srgbClr val="547EBF"/>
          </p15:clr>
        </p15:guide>
        <p15:guide id="42" orient="horz" pos="1076">
          <p15:clr>
            <a:srgbClr val="F26B43"/>
          </p15:clr>
        </p15:guide>
        <p15:guide id="43" orient="horz" pos="991">
          <p15:clr>
            <a:srgbClr val="F26B43"/>
          </p15:clr>
        </p15:guide>
        <p15:guide id="44" orient="horz" pos="906">
          <p15:clr>
            <a:srgbClr val="F26B43"/>
          </p15:clr>
        </p15:guide>
        <p15:guide id="45" orient="horz" pos="646">
          <p15:clr>
            <a:srgbClr val="F26B43"/>
          </p15:clr>
        </p15:guide>
        <p15:guide id="46" orient="horz" pos="1685">
          <p15:clr>
            <a:srgbClr val="F26B43"/>
          </p15:clr>
        </p15:guide>
        <p15:guide id="47" orient="horz" pos="1771">
          <p15:clr>
            <a:srgbClr val="F26B43"/>
          </p15:clr>
        </p15:guide>
        <p15:guide id="48" orient="horz" pos="1942">
          <p15:clr>
            <a:srgbClr val="F26B43"/>
          </p15:clr>
        </p15:guide>
        <p15:guide id="49" orient="horz" pos="2029">
          <p15:clr>
            <a:srgbClr val="F26B43"/>
          </p15:clr>
        </p15:guide>
        <p15:guide id="50" orient="horz" pos="2113">
          <p15:clr>
            <a:srgbClr val="F26B43"/>
          </p15:clr>
        </p15:guide>
        <p15:guide id="51" orient="horz" pos="2203">
          <p15:clr>
            <a:srgbClr val="F26B43"/>
          </p15:clr>
        </p15:guide>
        <p15:guide id="52" orient="horz" pos="2286">
          <p15:clr>
            <a:srgbClr val="F26B43"/>
          </p15:clr>
        </p15:guide>
        <p15:guide id="53" orient="horz" pos="2374">
          <p15:clr>
            <a:srgbClr val="F26B43"/>
          </p15:clr>
        </p15:guide>
        <p15:guide id="54" orient="horz" pos="2461">
          <p15:clr>
            <a:srgbClr val="F26B43"/>
          </p15:clr>
        </p15:guide>
        <p15:guide id="55" orient="horz" pos="2547">
          <p15:clr>
            <a:srgbClr val="F26B43"/>
          </p15:clr>
        </p15:guide>
        <p15:guide id="56" orient="horz" pos="2806">
          <p15:clr>
            <a:srgbClr val="F26B43"/>
          </p15:clr>
        </p15:guide>
        <p15:guide id="57" orient="horz" pos="2720">
          <p15:clr>
            <a:srgbClr val="F26B43"/>
          </p15:clr>
        </p15:guide>
        <p15:guide id="58" orient="horz" pos="2635">
          <p15:clr>
            <a:srgbClr val="F26B43"/>
          </p15:clr>
        </p15:guide>
        <p15:guide id="59" pos="2794">
          <p15:clr>
            <a:srgbClr val="F26B43"/>
          </p15:clr>
        </p15:guide>
        <p15:guide id="60" orient="horz" pos="1335">
          <p15:clr>
            <a:srgbClr val="F26B43"/>
          </p15:clr>
        </p15:guide>
        <p15:guide id="61" orient="horz" pos="1246">
          <p15:clr>
            <a:srgbClr val="F26B43"/>
          </p15:clr>
        </p15:guide>
        <p15:guide id="62" orient="horz" pos="1854">
          <p15:clr>
            <a:srgbClr val="F26B43"/>
          </p15:clr>
        </p15:guide>
        <p15:guide id="63" pos="717">
          <p15:clr>
            <a:srgbClr val="F26B43"/>
          </p15:clr>
        </p15:guide>
        <p15:guide id="64" pos="630">
          <p15:clr>
            <a:srgbClr val="F26B43"/>
          </p15:clr>
        </p15:guide>
        <p15:guide id="65" pos="544">
          <p15:clr>
            <a:srgbClr val="F26B43"/>
          </p15:clr>
        </p15:guide>
        <p15:guide id="66" pos="4525">
          <p15:clr>
            <a:srgbClr val="F26B43"/>
          </p15:clr>
        </p15:guide>
        <p15:guide id="67" pos="4783">
          <p15:clr>
            <a:srgbClr val="F26B43"/>
          </p15:clr>
        </p15:guide>
        <p15:guide id="68" pos="4870">
          <p15:clr>
            <a:srgbClr val="F26B43"/>
          </p15:clr>
        </p15:guide>
        <p15:guide id="69" pos="4957">
          <p15:clr>
            <a:srgbClr val="F26B43"/>
          </p15:clr>
        </p15:guide>
        <p15:guide id="70" orient="horz" pos="293">
          <p15:clr>
            <a:srgbClr val="F26B43"/>
          </p15:clr>
        </p15:guide>
        <p15:guide id="71" pos="5044">
          <p15:clr>
            <a:srgbClr val="F26B43"/>
          </p15:clr>
        </p15:guide>
        <p15:guide id="72" pos="5131">
          <p15:clr>
            <a:srgbClr val="F26B43"/>
          </p15:clr>
        </p15:guide>
        <p15:guide id="73" pos="5215">
          <p15:clr>
            <a:srgbClr val="F26B43"/>
          </p15:clr>
        </p15:guide>
        <p15:guide id="74" pos="5303">
          <p15:clr>
            <a:srgbClr val="F26B43"/>
          </p15:clr>
        </p15:guide>
        <p15:guide id="75" pos="3400">
          <p15:clr>
            <a:srgbClr val="F26B43"/>
          </p15:clr>
        </p15:guide>
        <p15:guide id="76" pos="3487">
          <p15:clr>
            <a:srgbClr val="F26B43"/>
          </p15:clr>
        </p15:guide>
        <p15:guide id="77" orient="horz" pos="473">
          <p15:clr>
            <a:srgbClr val="F26B43"/>
          </p15:clr>
        </p15:guide>
        <p15:guide id="78" orient="horz" pos="2893">
          <p15:clr>
            <a:srgbClr val="F26B43"/>
          </p15:clr>
        </p15:guide>
        <p15:guide id="79" orient="horz" pos="385">
          <p15:clr>
            <a:srgbClr val="F26B43"/>
          </p15:clr>
        </p15:guide>
        <p15:guide id="80" orient="horz" pos="560">
          <p15:clr>
            <a:srgbClr val="F26B43"/>
          </p15:clr>
        </p15:guide>
        <p15:guide id="81" pos="456">
          <p15:clr>
            <a:srgbClr val="F26B43"/>
          </p15:clr>
        </p15:guide>
        <p15:guide id="82" pos="373">
          <p15:clr>
            <a:srgbClr val="F26B43"/>
          </p15:clr>
        </p15:guide>
        <p15:guide id="83" orient="horz" pos="816">
          <p15:clr>
            <a:srgbClr val="F26B43"/>
          </p15:clr>
        </p15:guide>
        <p15:guide id="84" pos="5389">
          <p15:clr>
            <a:srgbClr val="F26B43"/>
          </p15:clr>
        </p15:guide>
        <p15:guide id="85" orient="horz" pos="2980">
          <p15:clr>
            <a:srgbClr val="F26B43"/>
          </p15:clr>
        </p15:guide>
        <p15:guide id="86" orient="horz" pos="7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536">
          <p15:clr>
            <a:srgbClr val="F26B43"/>
          </p15:clr>
        </p15:guide>
        <p15:guide id="2" pos="2449">
          <p15:clr>
            <a:srgbClr val="F26B43"/>
          </p15:clr>
        </p15:guide>
        <p15:guide id="3" pos="2362">
          <p15:clr>
            <a:srgbClr val="F26B43"/>
          </p15:clr>
        </p15:guide>
        <p15:guide id="4" pos="2275">
          <p15:clr>
            <a:srgbClr val="F26B43"/>
          </p15:clr>
        </p15:guide>
        <p15:guide id="5" pos="2188">
          <p15:clr>
            <a:srgbClr val="F26B43"/>
          </p15:clr>
        </p15:guide>
        <p15:guide id="6" pos="2101">
          <p15:clr>
            <a:srgbClr val="F26B43"/>
          </p15:clr>
        </p15:guide>
        <p15:guide id="7" pos="1931">
          <p15:clr>
            <a:srgbClr val="F26B43"/>
          </p15:clr>
        </p15:guide>
        <p15:guide id="8" pos="1843">
          <p15:clr>
            <a:srgbClr val="F26B43"/>
          </p15:clr>
        </p15:guide>
        <p15:guide id="9" pos="1756">
          <p15:clr>
            <a:srgbClr val="F26B43"/>
          </p15:clr>
        </p15:guide>
        <p15:guide id="10" pos="1669">
          <p15:clr>
            <a:srgbClr val="F26B43"/>
          </p15:clr>
        </p15:guide>
        <p15:guide id="11" pos="1579">
          <p15:clr>
            <a:srgbClr val="F26B43"/>
          </p15:clr>
        </p15:guide>
        <p15:guide id="12" pos="1409">
          <p15:clr>
            <a:srgbClr val="F26B43"/>
          </p15:clr>
        </p15:guide>
        <p15:guide id="13" pos="1498">
          <p15:clr>
            <a:srgbClr val="F26B43"/>
          </p15:clr>
        </p15:guide>
        <p15:guide id="14" pos="1323">
          <p15:clr>
            <a:srgbClr val="F26B43"/>
          </p15:clr>
        </p15:guide>
        <p15:guide id="15" pos="1237">
          <p15:clr>
            <a:srgbClr val="F26B43"/>
          </p15:clr>
        </p15:guide>
        <p15:guide id="16" pos="1063">
          <p15:clr>
            <a:srgbClr val="F26B43"/>
          </p15:clr>
        </p15:guide>
        <p15:guide id="17" pos="979">
          <p15:clr>
            <a:srgbClr val="F26B43"/>
          </p15:clr>
        </p15:guide>
        <p15:guide id="18" pos="892">
          <p15:clr>
            <a:srgbClr val="F26B43"/>
          </p15:clr>
        </p15:guide>
        <p15:guide id="19" pos="805">
          <p15:clr>
            <a:srgbClr val="F26B43"/>
          </p15:clr>
        </p15:guide>
        <p15:guide id="20" pos="2620">
          <p15:clr>
            <a:srgbClr val="F26B43"/>
          </p15:clr>
        </p15:guide>
        <p15:guide id="21" pos="2707">
          <p15:clr>
            <a:srgbClr val="F26B43"/>
          </p15:clr>
        </p15:guide>
        <p15:guide id="22" pos="2968">
          <p15:clr>
            <a:srgbClr val="F26B43"/>
          </p15:clr>
        </p15:guide>
        <p15:guide id="23" pos="3055">
          <p15:clr>
            <a:srgbClr val="F26B43"/>
          </p15:clr>
        </p15:guide>
        <p15:guide id="24" pos="3140">
          <p15:clr>
            <a:srgbClr val="F26B43"/>
          </p15:clr>
        </p15:guide>
        <p15:guide id="25" pos="3226">
          <p15:clr>
            <a:srgbClr val="F26B43"/>
          </p15:clr>
        </p15:guide>
        <p15:guide id="26" pos="3569">
          <p15:clr>
            <a:srgbClr val="F26B43"/>
          </p15:clr>
        </p15:guide>
        <p15:guide id="27" pos="3313">
          <p15:clr>
            <a:srgbClr val="F26B43"/>
          </p15:clr>
        </p15:guide>
        <p15:guide id="28" pos="3658">
          <p15:clr>
            <a:srgbClr val="F26B43"/>
          </p15:clr>
        </p15:guide>
        <p15:guide id="29" pos="4011">
          <p15:clr>
            <a:srgbClr val="F26B43"/>
          </p15:clr>
        </p15:guide>
        <p15:guide id="30" pos="3832">
          <p15:clr>
            <a:srgbClr val="F26B43"/>
          </p15:clr>
        </p15:guide>
        <p15:guide id="31" pos="4696">
          <p15:clr>
            <a:srgbClr val="F26B43"/>
          </p15:clr>
        </p15:guide>
        <p15:guide id="32" pos="3919">
          <p15:clr>
            <a:srgbClr val="F26B43"/>
          </p15:clr>
        </p15:guide>
        <p15:guide id="33" pos="4091">
          <p15:clr>
            <a:srgbClr val="F26B43"/>
          </p15:clr>
        </p15:guide>
        <p15:guide id="34" pos="4177">
          <p15:clr>
            <a:srgbClr val="F26B43"/>
          </p15:clr>
        </p15:guide>
        <p15:guide id="35" pos="4264">
          <p15:clr>
            <a:srgbClr val="F26B43"/>
          </p15:clr>
        </p15:guide>
        <p15:guide id="36" pos="4351">
          <p15:clr>
            <a:srgbClr val="F26B43"/>
          </p15:clr>
        </p15:guide>
        <p15:guide id="37" pos="4438">
          <p15:clr>
            <a:srgbClr val="F26B43"/>
          </p15:clr>
        </p15:guide>
        <p15:guide id="38" orient="horz" pos="1597">
          <p15:clr>
            <a:srgbClr val="F26B43"/>
          </p15:clr>
        </p15:guide>
        <p15:guide id="39" orient="horz" pos="1510">
          <p15:clr>
            <a:srgbClr val="F26B43"/>
          </p15:clr>
        </p15:guide>
        <p15:guide id="40" orient="horz" pos="1423">
          <p15:clr>
            <a:srgbClr val="F26B43"/>
          </p15:clr>
        </p15:guide>
        <p15:guide id="41" orient="horz" pos="1161">
          <p15:clr>
            <a:srgbClr val="547EBF"/>
          </p15:clr>
        </p15:guide>
        <p15:guide id="42" orient="horz" pos="1076">
          <p15:clr>
            <a:srgbClr val="F26B43"/>
          </p15:clr>
        </p15:guide>
        <p15:guide id="43" orient="horz" pos="991">
          <p15:clr>
            <a:srgbClr val="F26B43"/>
          </p15:clr>
        </p15:guide>
        <p15:guide id="44" orient="horz" pos="906">
          <p15:clr>
            <a:srgbClr val="F26B43"/>
          </p15:clr>
        </p15:guide>
        <p15:guide id="45" orient="horz" pos="646">
          <p15:clr>
            <a:srgbClr val="F26B43"/>
          </p15:clr>
        </p15:guide>
        <p15:guide id="46" orient="horz" pos="1685">
          <p15:clr>
            <a:srgbClr val="F26B43"/>
          </p15:clr>
        </p15:guide>
        <p15:guide id="47" orient="horz" pos="1771">
          <p15:clr>
            <a:srgbClr val="F26B43"/>
          </p15:clr>
        </p15:guide>
        <p15:guide id="48" orient="horz" pos="1942">
          <p15:clr>
            <a:srgbClr val="F26B43"/>
          </p15:clr>
        </p15:guide>
        <p15:guide id="49" orient="horz" pos="2029">
          <p15:clr>
            <a:srgbClr val="F26B43"/>
          </p15:clr>
        </p15:guide>
        <p15:guide id="50" orient="horz" pos="2113">
          <p15:clr>
            <a:srgbClr val="F26B43"/>
          </p15:clr>
        </p15:guide>
        <p15:guide id="51" orient="horz" pos="2203">
          <p15:clr>
            <a:srgbClr val="F26B43"/>
          </p15:clr>
        </p15:guide>
        <p15:guide id="52" orient="horz" pos="2286">
          <p15:clr>
            <a:srgbClr val="F26B43"/>
          </p15:clr>
        </p15:guide>
        <p15:guide id="53" orient="horz" pos="2374">
          <p15:clr>
            <a:srgbClr val="F26B43"/>
          </p15:clr>
        </p15:guide>
        <p15:guide id="54" orient="horz" pos="2461">
          <p15:clr>
            <a:srgbClr val="F26B43"/>
          </p15:clr>
        </p15:guide>
        <p15:guide id="55" orient="horz" pos="2547">
          <p15:clr>
            <a:srgbClr val="F26B43"/>
          </p15:clr>
        </p15:guide>
        <p15:guide id="56" orient="horz" pos="2806">
          <p15:clr>
            <a:srgbClr val="F26B43"/>
          </p15:clr>
        </p15:guide>
        <p15:guide id="57" orient="horz" pos="2720">
          <p15:clr>
            <a:srgbClr val="F26B43"/>
          </p15:clr>
        </p15:guide>
        <p15:guide id="58" orient="horz" pos="2635">
          <p15:clr>
            <a:srgbClr val="F26B43"/>
          </p15:clr>
        </p15:guide>
        <p15:guide id="59" pos="2794">
          <p15:clr>
            <a:srgbClr val="F26B43"/>
          </p15:clr>
        </p15:guide>
        <p15:guide id="60" orient="horz" pos="1335">
          <p15:clr>
            <a:srgbClr val="F26B43"/>
          </p15:clr>
        </p15:guide>
        <p15:guide id="61" orient="horz" pos="1246">
          <p15:clr>
            <a:srgbClr val="F26B43"/>
          </p15:clr>
        </p15:guide>
        <p15:guide id="62" orient="horz" pos="1854">
          <p15:clr>
            <a:srgbClr val="F26B43"/>
          </p15:clr>
        </p15:guide>
        <p15:guide id="63" pos="717">
          <p15:clr>
            <a:srgbClr val="F26B43"/>
          </p15:clr>
        </p15:guide>
        <p15:guide id="64" pos="630">
          <p15:clr>
            <a:srgbClr val="F26B43"/>
          </p15:clr>
        </p15:guide>
        <p15:guide id="65" pos="544">
          <p15:clr>
            <a:srgbClr val="F26B43"/>
          </p15:clr>
        </p15:guide>
        <p15:guide id="66" pos="4525">
          <p15:clr>
            <a:srgbClr val="F26B43"/>
          </p15:clr>
        </p15:guide>
        <p15:guide id="67" pos="4783">
          <p15:clr>
            <a:srgbClr val="F26B43"/>
          </p15:clr>
        </p15:guide>
        <p15:guide id="68" pos="4870">
          <p15:clr>
            <a:srgbClr val="F26B43"/>
          </p15:clr>
        </p15:guide>
        <p15:guide id="69" pos="4957">
          <p15:clr>
            <a:srgbClr val="F26B43"/>
          </p15:clr>
        </p15:guide>
        <p15:guide id="70" orient="horz" pos="293">
          <p15:clr>
            <a:srgbClr val="F26B43"/>
          </p15:clr>
        </p15:guide>
        <p15:guide id="71" pos="5044">
          <p15:clr>
            <a:srgbClr val="F26B43"/>
          </p15:clr>
        </p15:guide>
        <p15:guide id="72" pos="5131">
          <p15:clr>
            <a:srgbClr val="F26B43"/>
          </p15:clr>
        </p15:guide>
        <p15:guide id="73" pos="5215">
          <p15:clr>
            <a:srgbClr val="F26B43"/>
          </p15:clr>
        </p15:guide>
        <p15:guide id="74" pos="5303">
          <p15:clr>
            <a:srgbClr val="F26B43"/>
          </p15:clr>
        </p15:guide>
        <p15:guide id="75" pos="3400">
          <p15:clr>
            <a:srgbClr val="F26B43"/>
          </p15:clr>
        </p15:guide>
        <p15:guide id="76" pos="3487">
          <p15:clr>
            <a:srgbClr val="F26B43"/>
          </p15:clr>
        </p15:guide>
        <p15:guide id="77" orient="horz" pos="473">
          <p15:clr>
            <a:srgbClr val="F26B43"/>
          </p15:clr>
        </p15:guide>
        <p15:guide id="78" orient="horz" pos="2893">
          <p15:clr>
            <a:srgbClr val="F26B43"/>
          </p15:clr>
        </p15:guide>
        <p15:guide id="79" orient="horz" pos="385">
          <p15:clr>
            <a:srgbClr val="F26B43"/>
          </p15:clr>
        </p15:guide>
        <p15:guide id="80" orient="horz" pos="560">
          <p15:clr>
            <a:srgbClr val="F26B43"/>
          </p15:clr>
        </p15:guide>
        <p15:guide id="81" pos="456">
          <p15:clr>
            <a:srgbClr val="F26B43"/>
          </p15:clr>
        </p15:guide>
        <p15:guide id="82" pos="373">
          <p15:clr>
            <a:srgbClr val="F26B43"/>
          </p15:clr>
        </p15:guide>
        <p15:guide id="83" orient="horz" pos="816">
          <p15:clr>
            <a:srgbClr val="F26B43"/>
          </p15:clr>
        </p15:guide>
        <p15:guide id="84" pos="5389">
          <p15:clr>
            <a:srgbClr val="F26B43"/>
          </p15:clr>
        </p15:guide>
        <p15:guide id="85" orient="horz" pos="2980">
          <p15:clr>
            <a:srgbClr val="F26B43"/>
          </p15:clr>
        </p15:guide>
        <p15:guide id="86" orient="horz" pos="73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  <p:sldLayoutId id="2147483764" r:id="rId35"/>
    <p:sldLayoutId id="2147483765" r:id="rId36"/>
    <p:sldLayoutId id="2147483766" r:id="rId37"/>
    <p:sldLayoutId id="2147483767" r:id="rId38"/>
    <p:sldLayoutId id="2147483768" r:id="rId3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536">
          <p15:clr>
            <a:srgbClr val="F26B43"/>
          </p15:clr>
        </p15:guide>
        <p15:guide id="2" pos="2449">
          <p15:clr>
            <a:srgbClr val="F26B43"/>
          </p15:clr>
        </p15:guide>
        <p15:guide id="3" pos="2362">
          <p15:clr>
            <a:srgbClr val="F26B43"/>
          </p15:clr>
        </p15:guide>
        <p15:guide id="4" pos="2275">
          <p15:clr>
            <a:srgbClr val="F26B43"/>
          </p15:clr>
        </p15:guide>
        <p15:guide id="5" pos="2188">
          <p15:clr>
            <a:srgbClr val="F26B43"/>
          </p15:clr>
        </p15:guide>
        <p15:guide id="6" pos="2101">
          <p15:clr>
            <a:srgbClr val="F26B43"/>
          </p15:clr>
        </p15:guide>
        <p15:guide id="7" pos="1931">
          <p15:clr>
            <a:srgbClr val="F26B43"/>
          </p15:clr>
        </p15:guide>
        <p15:guide id="8" pos="1843">
          <p15:clr>
            <a:srgbClr val="F26B43"/>
          </p15:clr>
        </p15:guide>
        <p15:guide id="9" pos="1756">
          <p15:clr>
            <a:srgbClr val="F26B43"/>
          </p15:clr>
        </p15:guide>
        <p15:guide id="10" pos="1669">
          <p15:clr>
            <a:srgbClr val="F26B43"/>
          </p15:clr>
        </p15:guide>
        <p15:guide id="11" pos="1579">
          <p15:clr>
            <a:srgbClr val="F26B43"/>
          </p15:clr>
        </p15:guide>
        <p15:guide id="12" pos="1409">
          <p15:clr>
            <a:srgbClr val="F26B43"/>
          </p15:clr>
        </p15:guide>
        <p15:guide id="13" pos="1498">
          <p15:clr>
            <a:srgbClr val="F26B43"/>
          </p15:clr>
        </p15:guide>
        <p15:guide id="14" pos="1323">
          <p15:clr>
            <a:srgbClr val="F26B43"/>
          </p15:clr>
        </p15:guide>
        <p15:guide id="15" pos="1237">
          <p15:clr>
            <a:srgbClr val="F26B43"/>
          </p15:clr>
        </p15:guide>
        <p15:guide id="16" pos="1063">
          <p15:clr>
            <a:srgbClr val="F26B43"/>
          </p15:clr>
        </p15:guide>
        <p15:guide id="17" pos="979">
          <p15:clr>
            <a:srgbClr val="F26B43"/>
          </p15:clr>
        </p15:guide>
        <p15:guide id="18" pos="892">
          <p15:clr>
            <a:srgbClr val="F26B43"/>
          </p15:clr>
        </p15:guide>
        <p15:guide id="19" pos="805">
          <p15:clr>
            <a:srgbClr val="F26B43"/>
          </p15:clr>
        </p15:guide>
        <p15:guide id="20" pos="2620">
          <p15:clr>
            <a:srgbClr val="F26B43"/>
          </p15:clr>
        </p15:guide>
        <p15:guide id="21" pos="2707">
          <p15:clr>
            <a:srgbClr val="F26B43"/>
          </p15:clr>
        </p15:guide>
        <p15:guide id="22" pos="2968">
          <p15:clr>
            <a:srgbClr val="F26B43"/>
          </p15:clr>
        </p15:guide>
        <p15:guide id="23" pos="3055">
          <p15:clr>
            <a:srgbClr val="F26B43"/>
          </p15:clr>
        </p15:guide>
        <p15:guide id="24" pos="3140">
          <p15:clr>
            <a:srgbClr val="F26B43"/>
          </p15:clr>
        </p15:guide>
        <p15:guide id="25" pos="3226">
          <p15:clr>
            <a:srgbClr val="F26B43"/>
          </p15:clr>
        </p15:guide>
        <p15:guide id="26" pos="3569">
          <p15:clr>
            <a:srgbClr val="F26B43"/>
          </p15:clr>
        </p15:guide>
        <p15:guide id="27" pos="3313">
          <p15:clr>
            <a:srgbClr val="F26B43"/>
          </p15:clr>
        </p15:guide>
        <p15:guide id="28" pos="3658">
          <p15:clr>
            <a:srgbClr val="F26B43"/>
          </p15:clr>
        </p15:guide>
        <p15:guide id="29" pos="4011">
          <p15:clr>
            <a:srgbClr val="F26B43"/>
          </p15:clr>
        </p15:guide>
        <p15:guide id="30" pos="3832">
          <p15:clr>
            <a:srgbClr val="F26B43"/>
          </p15:clr>
        </p15:guide>
        <p15:guide id="31" pos="4696">
          <p15:clr>
            <a:srgbClr val="F26B43"/>
          </p15:clr>
        </p15:guide>
        <p15:guide id="32" pos="3919">
          <p15:clr>
            <a:srgbClr val="F26B43"/>
          </p15:clr>
        </p15:guide>
        <p15:guide id="33" pos="4091">
          <p15:clr>
            <a:srgbClr val="F26B43"/>
          </p15:clr>
        </p15:guide>
        <p15:guide id="34" pos="4177">
          <p15:clr>
            <a:srgbClr val="F26B43"/>
          </p15:clr>
        </p15:guide>
        <p15:guide id="35" pos="4264">
          <p15:clr>
            <a:srgbClr val="F26B43"/>
          </p15:clr>
        </p15:guide>
        <p15:guide id="36" pos="4351">
          <p15:clr>
            <a:srgbClr val="F26B43"/>
          </p15:clr>
        </p15:guide>
        <p15:guide id="37" pos="4438">
          <p15:clr>
            <a:srgbClr val="F26B43"/>
          </p15:clr>
        </p15:guide>
        <p15:guide id="38" orient="horz" pos="1597">
          <p15:clr>
            <a:srgbClr val="F26B43"/>
          </p15:clr>
        </p15:guide>
        <p15:guide id="39" orient="horz" pos="1510">
          <p15:clr>
            <a:srgbClr val="F26B43"/>
          </p15:clr>
        </p15:guide>
        <p15:guide id="40" orient="horz" pos="1423">
          <p15:clr>
            <a:srgbClr val="F26B43"/>
          </p15:clr>
        </p15:guide>
        <p15:guide id="41" orient="horz" pos="1161">
          <p15:clr>
            <a:srgbClr val="547EBF"/>
          </p15:clr>
        </p15:guide>
        <p15:guide id="42" orient="horz" pos="1076">
          <p15:clr>
            <a:srgbClr val="F26B43"/>
          </p15:clr>
        </p15:guide>
        <p15:guide id="43" orient="horz" pos="991">
          <p15:clr>
            <a:srgbClr val="F26B43"/>
          </p15:clr>
        </p15:guide>
        <p15:guide id="44" orient="horz" pos="906">
          <p15:clr>
            <a:srgbClr val="F26B43"/>
          </p15:clr>
        </p15:guide>
        <p15:guide id="45" orient="horz" pos="646">
          <p15:clr>
            <a:srgbClr val="F26B43"/>
          </p15:clr>
        </p15:guide>
        <p15:guide id="46" orient="horz" pos="1685">
          <p15:clr>
            <a:srgbClr val="F26B43"/>
          </p15:clr>
        </p15:guide>
        <p15:guide id="47" orient="horz" pos="1771">
          <p15:clr>
            <a:srgbClr val="F26B43"/>
          </p15:clr>
        </p15:guide>
        <p15:guide id="48" orient="horz" pos="1942">
          <p15:clr>
            <a:srgbClr val="F26B43"/>
          </p15:clr>
        </p15:guide>
        <p15:guide id="49" orient="horz" pos="2029">
          <p15:clr>
            <a:srgbClr val="F26B43"/>
          </p15:clr>
        </p15:guide>
        <p15:guide id="50" orient="horz" pos="2113">
          <p15:clr>
            <a:srgbClr val="F26B43"/>
          </p15:clr>
        </p15:guide>
        <p15:guide id="51" orient="horz" pos="2203">
          <p15:clr>
            <a:srgbClr val="F26B43"/>
          </p15:clr>
        </p15:guide>
        <p15:guide id="52" orient="horz" pos="2286">
          <p15:clr>
            <a:srgbClr val="F26B43"/>
          </p15:clr>
        </p15:guide>
        <p15:guide id="53" orient="horz" pos="2374">
          <p15:clr>
            <a:srgbClr val="F26B43"/>
          </p15:clr>
        </p15:guide>
        <p15:guide id="54" orient="horz" pos="2461">
          <p15:clr>
            <a:srgbClr val="F26B43"/>
          </p15:clr>
        </p15:guide>
        <p15:guide id="55" orient="horz" pos="2547">
          <p15:clr>
            <a:srgbClr val="F26B43"/>
          </p15:clr>
        </p15:guide>
        <p15:guide id="56" orient="horz" pos="2806">
          <p15:clr>
            <a:srgbClr val="F26B43"/>
          </p15:clr>
        </p15:guide>
        <p15:guide id="57" orient="horz" pos="2720">
          <p15:clr>
            <a:srgbClr val="F26B43"/>
          </p15:clr>
        </p15:guide>
        <p15:guide id="58" orient="horz" pos="2635">
          <p15:clr>
            <a:srgbClr val="F26B43"/>
          </p15:clr>
        </p15:guide>
        <p15:guide id="59" pos="2794">
          <p15:clr>
            <a:srgbClr val="F26B43"/>
          </p15:clr>
        </p15:guide>
        <p15:guide id="60" orient="horz" pos="1335">
          <p15:clr>
            <a:srgbClr val="F26B43"/>
          </p15:clr>
        </p15:guide>
        <p15:guide id="61" orient="horz" pos="1246">
          <p15:clr>
            <a:srgbClr val="F26B43"/>
          </p15:clr>
        </p15:guide>
        <p15:guide id="62" orient="horz" pos="1854">
          <p15:clr>
            <a:srgbClr val="F26B43"/>
          </p15:clr>
        </p15:guide>
        <p15:guide id="63" pos="717">
          <p15:clr>
            <a:srgbClr val="F26B43"/>
          </p15:clr>
        </p15:guide>
        <p15:guide id="64" pos="630">
          <p15:clr>
            <a:srgbClr val="F26B43"/>
          </p15:clr>
        </p15:guide>
        <p15:guide id="65" pos="544">
          <p15:clr>
            <a:srgbClr val="F26B43"/>
          </p15:clr>
        </p15:guide>
        <p15:guide id="66" pos="4525">
          <p15:clr>
            <a:srgbClr val="F26B43"/>
          </p15:clr>
        </p15:guide>
        <p15:guide id="67" pos="4783">
          <p15:clr>
            <a:srgbClr val="F26B43"/>
          </p15:clr>
        </p15:guide>
        <p15:guide id="68" pos="4870">
          <p15:clr>
            <a:srgbClr val="F26B43"/>
          </p15:clr>
        </p15:guide>
        <p15:guide id="69" pos="4957">
          <p15:clr>
            <a:srgbClr val="F26B43"/>
          </p15:clr>
        </p15:guide>
        <p15:guide id="70" orient="horz" pos="293">
          <p15:clr>
            <a:srgbClr val="F26B43"/>
          </p15:clr>
        </p15:guide>
        <p15:guide id="71" pos="5044">
          <p15:clr>
            <a:srgbClr val="F26B43"/>
          </p15:clr>
        </p15:guide>
        <p15:guide id="72" pos="5131">
          <p15:clr>
            <a:srgbClr val="F26B43"/>
          </p15:clr>
        </p15:guide>
        <p15:guide id="73" pos="5215">
          <p15:clr>
            <a:srgbClr val="F26B43"/>
          </p15:clr>
        </p15:guide>
        <p15:guide id="74" pos="5303">
          <p15:clr>
            <a:srgbClr val="F26B43"/>
          </p15:clr>
        </p15:guide>
        <p15:guide id="75" pos="3400">
          <p15:clr>
            <a:srgbClr val="F26B43"/>
          </p15:clr>
        </p15:guide>
        <p15:guide id="76" pos="3487">
          <p15:clr>
            <a:srgbClr val="F26B43"/>
          </p15:clr>
        </p15:guide>
        <p15:guide id="77" orient="horz" pos="473">
          <p15:clr>
            <a:srgbClr val="F26B43"/>
          </p15:clr>
        </p15:guide>
        <p15:guide id="78" orient="horz" pos="2893">
          <p15:clr>
            <a:srgbClr val="F26B43"/>
          </p15:clr>
        </p15:guide>
        <p15:guide id="79" orient="horz" pos="385">
          <p15:clr>
            <a:srgbClr val="F26B43"/>
          </p15:clr>
        </p15:guide>
        <p15:guide id="80" orient="horz" pos="560">
          <p15:clr>
            <a:srgbClr val="F26B43"/>
          </p15:clr>
        </p15:guide>
        <p15:guide id="81" pos="456">
          <p15:clr>
            <a:srgbClr val="F26B43"/>
          </p15:clr>
        </p15:guide>
        <p15:guide id="82" pos="373">
          <p15:clr>
            <a:srgbClr val="F26B43"/>
          </p15:clr>
        </p15:guide>
        <p15:guide id="83" orient="horz" pos="816">
          <p15:clr>
            <a:srgbClr val="F26B43"/>
          </p15:clr>
        </p15:guide>
        <p15:guide id="84" pos="5389">
          <p15:clr>
            <a:srgbClr val="F26B43"/>
          </p15:clr>
        </p15:guide>
        <p15:guide id="85" orient="horz" pos="2980">
          <p15:clr>
            <a:srgbClr val="F26B43"/>
          </p15:clr>
        </p15:guide>
        <p15:guide id="86" orient="horz" pos="7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1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github.com/ydb-platform/ydb" TargetMode="Externa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https://habr.com/ru/companies/yandex/articles/91912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ydb_ru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11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AR1u5OZIm8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gif"/><Relationship Id="rId5" Type="http://schemas.openxmlformats.org/officeDocument/2006/relationships/image" Target="../media/image11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gif"/><Relationship Id="rId5" Type="http://schemas.openxmlformats.org/officeDocument/2006/relationships/image" Target="../media/image90.png"/><Relationship Id="rId4" Type="http://schemas.openxmlformats.org/officeDocument/2006/relationships/hyperlink" Target="https://nikolaymatrosov.ru/2021-02-27-Autoincrement-in-YDB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1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I5J3E98wC0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companies/ydb/articles/765318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gif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1.png"/><Relationship Id="rId4" Type="http://schemas.openxmlformats.org/officeDocument/2006/relationships/image" Target="../media/image100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companies/ydb/articles/825768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hyperlink" Target="https://youtu.be/OFoZDKv3Lrw" TargetMode="External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companies/oleg-bunin/articles/824826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Hpa3Zd8yGw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companies/otus/articles/942122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2.png"/><Relationship Id="rId4" Type="http://schemas.openxmlformats.org/officeDocument/2006/relationships/hyperlink" Target="https://ydb.yandex.ru/training/ydb-developer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L9NHR0i0Xs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habr.com/ru/companies/ydb/articles/801587/" TargetMode="External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ydb.tech/docs/en/reference/ydb-cli/install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gIIr6gwLko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3.png"/><Relationship Id="rId4" Type="http://schemas.openxmlformats.org/officeDocument/2006/relationships/hyperlink" Target="https://yandex.cloud/ru/training/ydb-admin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youtu.be/Dy0VtzQatag" TargetMode="External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png"/><Relationship Id="rId4" Type="http://schemas.openxmlformats.org/officeDocument/2006/relationships/hyperlink" Target="https://rutube.ru/video/b90441c0caf481c00e575cc0c87bb580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4.png"/><Relationship Id="rId4" Type="http://schemas.openxmlformats.org/officeDocument/2006/relationships/hyperlink" Target="https://youtu.be/iWDIQlCnCK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hub.docker.com/r/ydbplatform/local-ydb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png"/><Relationship Id="rId4" Type="http://schemas.openxmlformats.org/officeDocument/2006/relationships/image" Target="../media/image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ydb.tech/docs/en/postgresql/docker-connect?version=main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6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p.net/manual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p.net/manual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6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bdk2UGkWR8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3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2.png"/><Relationship Id="rId7" Type="http://schemas.openxmlformats.org/officeDocument/2006/relationships/hyperlink" Target="https://t.me/+Y2DcEEc8g9Q0OGNi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5.jpe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26"/>
          <p:cNvSpPr txBox="1">
            <a:spLocks noGrp="1"/>
          </p:cNvSpPr>
          <p:nvPr>
            <p:ph type="title"/>
          </p:nvPr>
        </p:nvSpPr>
        <p:spPr>
          <a:xfrm>
            <a:off x="3052250" y="1594125"/>
            <a:ext cx="76629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Алексей Мясников</a:t>
            </a:r>
            <a:endParaRPr/>
          </a:p>
        </p:txBody>
      </p:sp>
      <p:sp>
        <p:nvSpPr>
          <p:cNvPr id="829" name="Google Shape;829;p126"/>
          <p:cNvSpPr txBox="1">
            <a:spLocks noGrp="1"/>
          </p:cNvSpPr>
          <p:nvPr>
            <p:ph type="subTitle" idx="1"/>
          </p:nvPr>
        </p:nvSpPr>
        <p:spPr>
          <a:xfrm>
            <a:off x="3052250" y="2068275"/>
            <a:ext cx="6300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Яндекс, Яндекс Облако, YDB</a:t>
            </a:r>
            <a:endParaRPr/>
          </a:p>
        </p:txBody>
      </p:sp>
      <p:sp>
        <p:nvSpPr>
          <p:cNvPr id="830" name="Google Shape;830;p126"/>
          <p:cNvSpPr txBox="1">
            <a:spLocks noGrp="1"/>
          </p:cNvSpPr>
          <p:nvPr>
            <p:ph type="subTitle" idx="2"/>
          </p:nvPr>
        </p:nvSpPr>
        <p:spPr>
          <a:xfrm>
            <a:off x="3052250" y="2524875"/>
            <a:ext cx="6300000" cy="10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Unbounded"/>
                <a:ea typeface="Unbounded"/>
                <a:cs typeface="Unbounded"/>
                <a:sym typeface="Unbounded"/>
              </a:rPr>
              <a:t>YDB: от SQL к распределённому SQL</a:t>
            </a:r>
            <a:endParaRPr b="1"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831" name="Google Shape;831;p12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174" y="2205345"/>
            <a:ext cx="1045728" cy="83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35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9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Популярность СУБД </a:t>
            </a:r>
            <a:br>
              <a:rPr lang="ru"/>
            </a:br>
            <a:r>
              <a:rPr lang="ru"/>
              <a:t>у PHP-разработчиков</a:t>
            </a:r>
            <a:endParaRPr/>
          </a:p>
        </p:txBody>
      </p:sp>
      <p:sp>
        <p:nvSpPr>
          <p:cNvPr id="1021" name="Google Shape;1021;p135"/>
          <p:cNvSpPr/>
          <p:nvPr/>
        </p:nvSpPr>
        <p:spPr>
          <a:xfrm>
            <a:off x="6002945" y="3189317"/>
            <a:ext cx="17844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MySQL/MariaDB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135"/>
          <p:cNvSpPr/>
          <p:nvPr/>
        </p:nvSpPr>
        <p:spPr>
          <a:xfrm>
            <a:off x="2506430" y="4338327"/>
            <a:ext cx="17844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Redis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135"/>
          <p:cNvSpPr/>
          <p:nvPr/>
        </p:nvSpPr>
        <p:spPr>
          <a:xfrm>
            <a:off x="1972024" y="3180277"/>
            <a:ext cx="17844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PostgreSQL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135"/>
          <p:cNvSpPr/>
          <p:nvPr/>
        </p:nvSpPr>
        <p:spPr>
          <a:xfrm>
            <a:off x="2181368" y="2138623"/>
            <a:ext cx="17844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MongoDB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135"/>
          <p:cNvSpPr/>
          <p:nvPr/>
        </p:nvSpPr>
        <p:spPr>
          <a:xfrm>
            <a:off x="2241514" y="1870088"/>
            <a:ext cx="17844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Elasticsearch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135"/>
          <p:cNvSpPr/>
          <p:nvPr/>
        </p:nvSpPr>
        <p:spPr>
          <a:xfrm>
            <a:off x="2564530" y="1564382"/>
            <a:ext cx="17844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ClickHouse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35"/>
          <p:cNvSpPr/>
          <p:nvPr/>
        </p:nvSpPr>
        <p:spPr>
          <a:xfrm>
            <a:off x="5315575" y="1707763"/>
            <a:ext cx="17844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Cassandra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8" name="Google Shape;1028;p135"/>
          <p:cNvCxnSpPr/>
          <p:nvPr/>
        </p:nvCxnSpPr>
        <p:spPr>
          <a:xfrm>
            <a:off x="5615906" y="3305713"/>
            <a:ext cx="280500" cy="0"/>
          </a:xfrm>
          <a:prstGeom prst="straightConnector1">
            <a:avLst/>
          </a:prstGeom>
          <a:noFill/>
          <a:ln w="1190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1029" name="Google Shape;1029;p135"/>
          <p:cNvSpPr/>
          <p:nvPr/>
        </p:nvSpPr>
        <p:spPr>
          <a:xfrm rot="10800000">
            <a:off x="3064489" y="4194161"/>
            <a:ext cx="783955" cy="266962"/>
          </a:xfrm>
          <a:custGeom>
            <a:avLst/>
            <a:gdLst/>
            <a:ahLst/>
            <a:cxnLst/>
            <a:rect l="l" t="t" r="r" b="b"/>
            <a:pathLst>
              <a:path w="2657475" h="1057275" extrusionOk="0">
                <a:moveTo>
                  <a:pt x="0" y="1057275"/>
                </a:moveTo>
                <a:lnTo>
                  <a:pt x="725850" y="0"/>
                </a:lnTo>
                <a:lnTo>
                  <a:pt x="2657475" y="0"/>
                </a:lnTo>
              </a:path>
            </a:pathLst>
          </a:custGeom>
          <a:noFill/>
          <a:ln w="1190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med" len="med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0" name="Google Shape;1030;p135"/>
          <p:cNvCxnSpPr/>
          <p:nvPr/>
        </p:nvCxnSpPr>
        <p:spPr>
          <a:xfrm rot="10800000">
            <a:off x="3032369" y="3305713"/>
            <a:ext cx="280500" cy="0"/>
          </a:xfrm>
          <a:prstGeom prst="straightConnector1">
            <a:avLst/>
          </a:prstGeom>
          <a:noFill/>
          <a:ln w="1190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1031" name="Google Shape;1031;p135"/>
          <p:cNvSpPr/>
          <p:nvPr/>
        </p:nvSpPr>
        <p:spPr>
          <a:xfrm flipH="1">
            <a:off x="3067878" y="2255019"/>
            <a:ext cx="783955" cy="266962"/>
          </a:xfrm>
          <a:custGeom>
            <a:avLst/>
            <a:gdLst/>
            <a:ahLst/>
            <a:cxnLst/>
            <a:rect l="l" t="t" r="r" b="b"/>
            <a:pathLst>
              <a:path w="2657475" h="1057275" extrusionOk="0">
                <a:moveTo>
                  <a:pt x="0" y="1057275"/>
                </a:moveTo>
                <a:lnTo>
                  <a:pt x="725850" y="0"/>
                </a:lnTo>
                <a:lnTo>
                  <a:pt x="2657475" y="0"/>
                </a:lnTo>
              </a:path>
            </a:pathLst>
          </a:custGeom>
          <a:noFill/>
          <a:ln w="1190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med" len="med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135"/>
          <p:cNvSpPr/>
          <p:nvPr/>
        </p:nvSpPr>
        <p:spPr>
          <a:xfrm flipH="1">
            <a:off x="3385747" y="2004834"/>
            <a:ext cx="783955" cy="266962"/>
          </a:xfrm>
          <a:custGeom>
            <a:avLst/>
            <a:gdLst/>
            <a:ahLst/>
            <a:cxnLst/>
            <a:rect l="l" t="t" r="r" b="b"/>
            <a:pathLst>
              <a:path w="2657475" h="1057275" extrusionOk="0">
                <a:moveTo>
                  <a:pt x="0" y="1057275"/>
                </a:moveTo>
                <a:lnTo>
                  <a:pt x="725850" y="0"/>
                </a:lnTo>
                <a:lnTo>
                  <a:pt x="2657475" y="0"/>
                </a:lnTo>
              </a:path>
            </a:pathLst>
          </a:custGeom>
          <a:noFill/>
          <a:ln w="1190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med" len="med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35"/>
          <p:cNvSpPr/>
          <p:nvPr/>
        </p:nvSpPr>
        <p:spPr>
          <a:xfrm flipH="1">
            <a:off x="3540190" y="1701019"/>
            <a:ext cx="783955" cy="383262"/>
          </a:xfrm>
          <a:custGeom>
            <a:avLst/>
            <a:gdLst/>
            <a:ahLst/>
            <a:cxnLst/>
            <a:rect l="l" t="t" r="r" b="b"/>
            <a:pathLst>
              <a:path w="2657475" h="1057275" extrusionOk="0">
                <a:moveTo>
                  <a:pt x="0" y="1057275"/>
                </a:moveTo>
                <a:lnTo>
                  <a:pt x="725850" y="0"/>
                </a:lnTo>
                <a:lnTo>
                  <a:pt x="2657475" y="0"/>
                </a:lnTo>
              </a:path>
            </a:pathLst>
          </a:custGeom>
          <a:noFill/>
          <a:ln w="1190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med" len="med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35"/>
          <p:cNvSpPr/>
          <p:nvPr/>
        </p:nvSpPr>
        <p:spPr>
          <a:xfrm>
            <a:off x="4428073" y="1823078"/>
            <a:ext cx="783955" cy="266962"/>
          </a:xfrm>
          <a:custGeom>
            <a:avLst/>
            <a:gdLst/>
            <a:ahLst/>
            <a:cxnLst/>
            <a:rect l="l" t="t" r="r" b="b"/>
            <a:pathLst>
              <a:path w="2657475" h="1057275" extrusionOk="0">
                <a:moveTo>
                  <a:pt x="0" y="1057275"/>
                </a:moveTo>
                <a:lnTo>
                  <a:pt x="725850" y="0"/>
                </a:lnTo>
                <a:lnTo>
                  <a:pt x="2657475" y="0"/>
                </a:lnTo>
              </a:path>
            </a:pathLst>
          </a:custGeom>
          <a:noFill/>
          <a:ln w="1190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med" len="med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5" name="Google Shape;1035;p13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6940" y="1504640"/>
            <a:ext cx="3594600" cy="315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135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10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1037" name="Google Shape;1037;p135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36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Популярность СУБД у PHP-разработчиков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36"/>
          <p:cNvSpPr/>
          <p:nvPr/>
        </p:nvSpPr>
        <p:spPr>
          <a:xfrm>
            <a:off x="592375" y="1439466"/>
            <a:ext cx="2470800" cy="1235400"/>
          </a:xfrm>
          <a:prstGeom prst="roundRect">
            <a:avLst>
              <a:gd name="adj" fmla="val 7586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136"/>
          <p:cNvSpPr/>
          <p:nvPr/>
        </p:nvSpPr>
        <p:spPr>
          <a:xfrm>
            <a:off x="592375" y="2813167"/>
            <a:ext cx="2470800" cy="1235400"/>
          </a:xfrm>
          <a:prstGeom prst="roundRect">
            <a:avLst>
              <a:gd name="adj" fmla="val 9356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136"/>
          <p:cNvSpPr/>
          <p:nvPr/>
        </p:nvSpPr>
        <p:spPr>
          <a:xfrm>
            <a:off x="3346471" y="1439466"/>
            <a:ext cx="2470800" cy="1235400"/>
          </a:xfrm>
          <a:prstGeom prst="roundRect">
            <a:avLst>
              <a:gd name="adj" fmla="val 7971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136"/>
          <p:cNvSpPr/>
          <p:nvPr/>
        </p:nvSpPr>
        <p:spPr>
          <a:xfrm>
            <a:off x="3346471" y="2813167"/>
            <a:ext cx="2470800" cy="1235400"/>
          </a:xfrm>
          <a:prstGeom prst="roundRect">
            <a:avLst>
              <a:gd name="adj" fmla="val 6662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136"/>
          <p:cNvSpPr/>
          <p:nvPr/>
        </p:nvSpPr>
        <p:spPr>
          <a:xfrm>
            <a:off x="6077471" y="1449467"/>
            <a:ext cx="2470800" cy="1235400"/>
          </a:xfrm>
          <a:prstGeom prst="roundRect">
            <a:avLst>
              <a:gd name="adj" fmla="val 8740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136"/>
          <p:cNvSpPr/>
          <p:nvPr/>
        </p:nvSpPr>
        <p:spPr>
          <a:xfrm>
            <a:off x="6077471" y="2823169"/>
            <a:ext cx="2470800" cy="1235400"/>
          </a:xfrm>
          <a:prstGeom prst="roundRect">
            <a:avLst>
              <a:gd name="adj" fmla="val 8201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36"/>
          <p:cNvSpPr txBox="1"/>
          <p:nvPr/>
        </p:nvSpPr>
        <p:spPr>
          <a:xfrm>
            <a:off x="6278487" y="3056060"/>
            <a:ext cx="2072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MySQL справляется, </a:t>
            </a:r>
            <a:b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зачем усложнять?</a:t>
            </a:r>
            <a:endParaRPr sz="500"/>
          </a:p>
        </p:txBody>
      </p:sp>
      <p:sp>
        <p:nvSpPr>
          <p:cNvPr id="1051" name="Google Shape;1051;p136"/>
          <p:cNvSpPr txBox="1"/>
          <p:nvPr/>
        </p:nvSpPr>
        <p:spPr>
          <a:xfrm>
            <a:off x="3547487" y="3056060"/>
            <a:ext cx="2072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Большинство PHP-</a:t>
            </a:r>
            <a:b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проектов — небольшие</a:t>
            </a:r>
            <a:endParaRPr sz="1200" b="0" i="0" u="none" strike="noStrike" cap="none">
              <a:solidFill>
                <a:srgbClr val="518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B294F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2B294F"/>
                </a:solidFill>
                <a:latin typeface="Arial"/>
                <a:ea typeface="Arial"/>
                <a:cs typeface="Arial"/>
                <a:sym typeface="Arial"/>
              </a:rPr>
              <a:t>до 100MAU</a:t>
            </a:r>
            <a:br>
              <a:rPr lang="ru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136"/>
          <p:cNvSpPr txBox="1"/>
          <p:nvPr/>
        </p:nvSpPr>
        <p:spPr>
          <a:xfrm>
            <a:off x="6278487" y="1682358"/>
            <a:ext cx="2072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Экосистема</a:t>
            </a:r>
            <a:endParaRPr sz="1200" b="0" i="0" u="none" strike="noStrike" cap="none">
              <a:solidFill>
                <a:srgbClr val="518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B294F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2B294F"/>
                </a:solidFill>
                <a:latin typeface="Arial"/>
                <a:ea typeface="Arial"/>
                <a:cs typeface="Arial"/>
                <a:sym typeface="Arial"/>
              </a:rPr>
              <a:t>ORM, админки, готовые </a:t>
            </a:r>
            <a:br>
              <a:rPr lang="ru" sz="1200" b="0" i="0" u="none" strike="noStrike" cap="none">
                <a:solidFill>
                  <a:srgbClr val="2B294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b="0" i="0" u="none" strike="noStrike" cap="none">
                <a:solidFill>
                  <a:srgbClr val="2B294F"/>
                </a:solidFill>
                <a:latin typeface="Arial"/>
                <a:ea typeface="Arial"/>
                <a:cs typeface="Arial"/>
                <a:sym typeface="Arial"/>
              </a:rPr>
              <a:t>решения</a:t>
            </a:r>
            <a:b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136"/>
          <p:cNvSpPr txBox="1"/>
          <p:nvPr/>
        </p:nvSpPr>
        <p:spPr>
          <a:xfrm>
            <a:off x="3535938" y="1682562"/>
            <a:ext cx="2072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Простота развертывания</a:t>
            </a:r>
            <a:endParaRPr sz="1200" b="0" i="0" u="none" strike="noStrike" cap="none">
              <a:solidFill>
                <a:srgbClr val="518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B294F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2B294F"/>
                </a:solidFill>
                <a:latin typeface="Arial"/>
                <a:ea typeface="Arial"/>
                <a:cs typeface="Arial"/>
                <a:sym typeface="Arial"/>
              </a:rPr>
              <a:t>один контейнер vs кластер</a:t>
            </a:r>
            <a:b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136"/>
          <p:cNvSpPr txBox="1"/>
          <p:nvPr/>
        </p:nvSpPr>
        <p:spPr>
          <a:xfrm>
            <a:off x="796121" y="3056060"/>
            <a:ext cx="2072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Кадры</a:t>
            </a:r>
            <a:endParaRPr sz="1200" b="0" i="0" u="none" strike="noStrike" cap="none">
              <a:solidFill>
                <a:srgbClr val="518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проще найти и обучить </a:t>
            </a:r>
            <a:b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разработчиков</a:t>
            </a:r>
            <a:br>
              <a:rPr lang="ru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136"/>
          <p:cNvSpPr txBox="1"/>
          <p:nvPr/>
        </p:nvSpPr>
        <p:spPr>
          <a:xfrm>
            <a:off x="784572" y="1682562"/>
            <a:ext cx="2072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Историческое наследие</a:t>
            </a:r>
            <a:endParaRPr sz="1200" b="0" i="0" u="none" strike="noStrike" cap="none">
              <a:solidFill>
                <a:srgbClr val="518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B294F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2B294F"/>
                </a:solidFill>
                <a:latin typeface="Arial"/>
                <a:ea typeface="Arial"/>
                <a:cs typeface="Arial"/>
                <a:sym typeface="Arial"/>
              </a:rPr>
              <a:t>LAMP-стек и legacy</a:t>
            </a:r>
            <a:br>
              <a:rPr lang="ru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136"/>
          <p:cNvSpPr txBox="1"/>
          <p:nvPr/>
        </p:nvSpPr>
        <p:spPr>
          <a:xfrm>
            <a:off x="594039" y="891000"/>
            <a:ext cx="60369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Возможные причины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136"/>
          <p:cNvSpPr/>
          <p:nvPr/>
        </p:nvSpPr>
        <p:spPr>
          <a:xfrm>
            <a:off x="1205142" y="4373983"/>
            <a:ext cx="3837300" cy="438900"/>
          </a:xfrm>
          <a:prstGeom prst="roundRect">
            <a:avLst>
              <a:gd name="adj" fmla="val 4808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900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Осознанный выбор </a:t>
            </a:r>
            <a:r>
              <a:rPr lang="ru" sz="1200" b="1">
                <a:solidFill>
                  <a:schemeClr val="lt1"/>
                </a:solidFill>
              </a:rPr>
              <a:t>boring technology</a:t>
            </a:r>
            <a:endParaRPr sz="1200" b="1" i="0" u="none" strike="noStrike" cap="none">
              <a:solidFill>
                <a:schemeClr val="lt1"/>
              </a:solidFill>
            </a:endParaRPr>
          </a:p>
        </p:txBody>
      </p:sp>
      <p:pic>
        <p:nvPicPr>
          <p:cNvPr id="1058" name="Google Shape;1058;p13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05400">
            <a:off x="530911" y="4261999"/>
            <a:ext cx="664679" cy="66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13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668" y="2330384"/>
            <a:ext cx="229500" cy="2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13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5858" y="2309507"/>
            <a:ext cx="229500" cy="2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13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9352" y="2301326"/>
            <a:ext cx="229500" cy="2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13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1051" y="3692378"/>
            <a:ext cx="229500" cy="2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136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3824" y="3706646"/>
            <a:ext cx="229500" cy="2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136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5135" y="3685782"/>
            <a:ext cx="229500" cy="2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136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11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1066" name="Google Shape;1066;p136" title="svgviewer-png-output (7).png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36"/>
          <p:cNvSpPr/>
          <p:nvPr/>
        </p:nvSpPr>
        <p:spPr>
          <a:xfrm>
            <a:off x="687675" y="1894325"/>
            <a:ext cx="917400" cy="278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37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Обзор трендов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137"/>
          <p:cNvSpPr/>
          <p:nvPr/>
        </p:nvSpPr>
        <p:spPr>
          <a:xfrm>
            <a:off x="592375" y="1439466"/>
            <a:ext cx="3837300" cy="1235400"/>
          </a:xfrm>
          <a:prstGeom prst="roundRect">
            <a:avLst>
              <a:gd name="adj" fmla="val 7586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137"/>
          <p:cNvSpPr/>
          <p:nvPr/>
        </p:nvSpPr>
        <p:spPr>
          <a:xfrm>
            <a:off x="592375" y="2813167"/>
            <a:ext cx="3837300" cy="1235400"/>
          </a:xfrm>
          <a:prstGeom prst="roundRect">
            <a:avLst>
              <a:gd name="adj" fmla="val 9356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37"/>
          <p:cNvSpPr/>
          <p:nvPr/>
        </p:nvSpPr>
        <p:spPr>
          <a:xfrm>
            <a:off x="4711017" y="1439466"/>
            <a:ext cx="3837300" cy="1235400"/>
          </a:xfrm>
          <a:prstGeom prst="roundRect">
            <a:avLst>
              <a:gd name="adj" fmla="val 7971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37"/>
          <p:cNvSpPr/>
          <p:nvPr/>
        </p:nvSpPr>
        <p:spPr>
          <a:xfrm>
            <a:off x="4711016" y="2813167"/>
            <a:ext cx="3837300" cy="1235400"/>
          </a:xfrm>
          <a:prstGeom prst="roundRect">
            <a:avLst>
              <a:gd name="adj" fmla="val 6662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37"/>
          <p:cNvSpPr txBox="1"/>
          <p:nvPr/>
        </p:nvSpPr>
        <p:spPr>
          <a:xfrm>
            <a:off x="4912032" y="3056060"/>
            <a:ext cx="2681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PHP-разработчики выбирают </a:t>
            </a:r>
            <a:b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одноузловые СУБД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37"/>
          <p:cNvSpPr txBox="1"/>
          <p:nvPr/>
        </p:nvSpPr>
        <p:spPr>
          <a:xfrm>
            <a:off x="4900484" y="1682562"/>
            <a:ext cx="32415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Распределенные СУБД набирают </a:t>
            </a:r>
            <a:b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всё большую популярность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37"/>
          <p:cNvSpPr txBox="1"/>
          <p:nvPr/>
        </p:nvSpPr>
        <p:spPr>
          <a:xfrm>
            <a:off x="796121" y="3056060"/>
            <a:ext cx="29535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Open-source базы данных стали </a:t>
            </a:r>
            <a:b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популярнее проприетарных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37"/>
          <p:cNvSpPr txBox="1"/>
          <p:nvPr/>
        </p:nvSpPr>
        <p:spPr>
          <a:xfrm>
            <a:off x="784572" y="1682562"/>
            <a:ext cx="31035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Ежегодно растет объем данных, </a:t>
            </a:r>
            <a:b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 которыми приходится работать</a:t>
            </a:r>
            <a:endParaRPr sz="500"/>
          </a:p>
        </p:txBody>
      </p:sp>
      <p:sp>
        <p:nvSpPr>
          <p:cNvPr id="1082" name="Google Shape;1082;p137"/>
          <p:cNvSpPr/>
          <p:nvPr/>
        </p:nvSpPr>
        <p:spPr>
          <a:xfrm>
            <a:off x="1186599" y="4294033"/>
            <a:ext cx="5553900" cy="438900"/>
          </a:xfrm>
          <a:prstGeom prst="roundRect">
            <a:avLst>
              <a:gd name="adj" fmla="val 4808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900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Пора знакомиться с распределенной open-source базой данных YDB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3" name="Google Shape;1083;p1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561441">
            <a:off x="413526" y="4130945"/>
            <a:ext cx="769044" cy="76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3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439" y="2316930"/>
            <a:ext cx="229500" cy="2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13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3856" y="2316930"/>
            <a:ext cx="229500" cy="2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3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439" y="3693610"/>
            <a:ext cx="229500" cy="2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13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3856" y="3693610"/>
            <a:ext cx="229500" cy="2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137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12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1089" name="Google Shape;1089;p137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38"/>
          <p:cNvSpPr txBox="1">
            <a:spLocks noGrp="1"/>
          </p:cNvSpPr>
          <p:nvPr>
            <p:ph type="body" idx="1"/>
          </p:nvPr>
        </p:nvSpPr>
        <p:spPr>
          <a:xfrm>
            <a:off x="594039" y="459000"/>
            <a:ext cx="7684800" cy="3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06400" lvl="3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B3FF"/>
              </a:buClr>
              <a:buSzPts val="2700"/>
              <a:buAutoNum type="arabicPeriod"/>
            </a:pPr>
            <a:r>
              <a:rPr lang="ru"/>
              <a:t>Обзор трендов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chemeClr val="lt1"/>
              </a:buClr>
              <a:buSzPts val="2700"/>
              <a:buAutoNum type="arabicPeriod"/>
            </a:pPr>
            <a:r>
              <a:rPr lang="ru">
                <a:solidFill>
                  <a:schemeClr val="lt1"/>
                </a:solidFill>
              </a:rPr>
              <a:t>Обзор YDB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AutoNum type="arabicPeriod"/>
            </a:pPr>
            <a:r>
              <a:rPr lang="ru"/>
              <a:t>Интеграция YDB в PHP-стек: </a:t>
            </a:r>
            <a:br>
              <a:rPr lang="ru"/>
            </a:br>
            <a:r>
              <a:rPr lang="ru"/>
              <a:t>проблемы и решения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AutoNum type="arabicPeriod"/>
            </a:pPr>
            <a:r>
              <a:rPr lang="ru"/>
              <a:t>Заключение</a:t>
            </a:r>
            <a:endParaRPr/>
          </a:p>
        </p:txBody>
      </p:sp>
      <p:sp>
        <p:nvSpPr>
          <p:cNvPr id="1096" name="Google Shape;1096;p138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13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1097" name="Google Shape;1097;p138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39"/>
          <p:cNvSpPr txBox="1">
            <a:spLocks noGrp="1"/>
          </p:cNvSpPr>
          <p:nvPr>
            <p:ph type="body" idx="1"/>
          </p:nvPr>
        </p:nvSpPr>
        <p:spPr>
          <a:xfrm>
            <a:off x="1179775" y="2160816"/>
            <a:ext cx="6860700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 i="1"/>
              <a:t>И чо за незнакомое английское названье?</a:t>
            </a:r>
            <a:br>
              <a:rPr lang="ru" i="1"/>
            </a:br>
            <a:r>
              <a:rPr lang="ru" i="1"/>
              <a:t>Чо за неприятные, обидные слова?</a:t>
            </a:r>
            <a:endParaRPr i="1"/>
          </a:p>
        </p:txBody>
      </p:sp>
      <p:sp>
        <p:nvSpPr>
          <p:cNvPr id="1103" name="Google Shape;1103;p139"/>
          <p:cNvSpPr txBox="1">
            <a:spLocks noGrp="1"/>
          </p:cNvSpPr>
          <p:nvPr>
            <p:ph type="body" idx="3"/>
          </p:nvPr>
        </p:nvSpPr>
        <p:spPr>
          <a:xfrm>
            <a:off x="1691958" y="4053928"/>
            <a:ext cx="46638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/>
              <a:t>Семён Слепаков — </a:t>
            </a:r>
            <a:br>
              <a:rPr lang="ru"/>
            </a:br>
            <a:r>
              <a:rPr lang="ru"/>
              <a:t>Red Hot Chili Peppers</a:t>
            </a:r>
            <a:endParaRPr/>
          </a:p>
        </p:txBody>
      </p:sp>
      <p:pic>
        <p:nvPicPr>
          <p:cNvPr id="1104" name="Google Shape;1104;p139"/>
          <p:cNvPicPr preferRelativeResize="0"/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20" y="2232516"/>
            <a:ext cx="531431" cy="56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13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052" y="4055269"/>
            <a:ext cx="404700" cy="404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06" name="Google Shape;1106;p139"/>
          <p:cNvSpPr txBox="1">
            <a:spLocks noGrp="1"/>
          </p:cNvSpPr>
          <p:nvPr>
            <p:ph type="body" idx="1"/>
          </p:nvPr>
        </p:nvSpPr>
        <p:spPr>
          <a:xfrm>
            <a:off x="1146200" y="687225"/>
            <a:ext cx="6860700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171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 b="1">
                <a:solidFill>
                  <a:schemeClr val="accent1"/>
                </a:solidFill>
              </a:rPr>
              <a:t>Что такое YDB?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1107" name="Google Shape;1107;p139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39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14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4" name="Google Shape;1114;p140"/>
          <p:cNvCxnSpPr/>
          <p:nvPr/>
        </p:nvCxnSpPr>
        <p:spPr>
          <a:xfrm>
            <a:off x="3374787" y="2741036"/>
            <a:ext cx="0" cy="3294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5" name="Google Shape;1115;p140"/>
          <p:cNvCxnSpPr/>
          <p:nvPr/>
        </p:nvCxnSpPr>
        <p:spPr>
          <a:xfrm>
            <a:off x="2789341" y="2283557"/>
            <a:ext cx="0" cy="4575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6" name="Google Shape;1116;p140"/>
          <p:cNvCxnSpPr/>
          <p:nvPr/>
        </p:nvCxnSpPr>
        <p:spPr>
          <a:xfrm>
            <a:off x="612002" y="2251771"/>
            <a:ext cx="0" cy="4575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7" name="Google Shape;1117;p140"/>
          <p:cNvCxnSpPr/>
          <p:nvPr/>
        </p:nvCxnSpPr>
        <p:spPr>
          <a:xfrm>
            <a:off x="1180177" y="2741036"/>
            <a:ext cx="0" cy="3294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8" name="Google Shape;1118;p140"/>
          <p:cNvCxnSpPr/>
          <p:nvPr/>
        </p:nvCxnSpPr>
        <p:spPr>
          <a:xfrm>
            <a:off x="5402215" y="2741036"/>
            <a:ext cx="0" cy="3294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9" name="Google Shape;1119;p140"/>
          <p:cNvCxnSpPr/>
          <p:nvPr/>
        </p:nvCxnSpPr>
        <p:spPr>
          <a:xfrm>
            <a:off x="4596603" y="1847808"/>
            <a:ext cx="0" cy="8985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0" name="Google Shape;1120;p140"/>
          <p:cNvCxnSpPr/>
          <p:nvPr/>
        </p:nvCxnSpPr>
        <p:spPr>
          <a:xfrm>
            <a:off x="-249398" y="2741036"/>
            <a:ext cx="8804700" cy="0"/>
          </a:xfrm>
          <a:prstGeom prst="straightConnector1">
            <a:avLst/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1121" name="Google Shape;1121;p140"/>
          <p:cNvSpPr txBox="1">
            <a:spLocks noGrp="1"/>
          </p:cNvSpPr>
          <p:nvPr>
            <p:ph type="title"/>
          </p:nvPr>
        </p:nvSpPr>
        <p:spPr>
          <a:xfrm>
            <a:off x="594039" y="367555"/>
            <a:ext cx="6036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</a:pPr>
            <a:r>
              <a:rPr lang="ru"/>
              <a:t>Краткая история YDB</a:t>
            </a:r>
            <a:endParaRPr/>
          </a:p>
        </p:txBody>
      </p:sp>
      <p:sp>
        <p:nvSpPr>
          <p:cNvPr id="1122" name="Google Shape;1122;p140"/>
          <p:cNvSpPr/>
          <p:nvPr/>
        </p:nvSpPr>
        <p:spPr>
          <a:xfrm>
            <a:off x="152868" y="3123725"/>
            <a:ext cx="1086300" cy="1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500" bIns="81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5182FF"/>
                </a:solidFill>
                <a:latin typeface="Arial"/>
                <a:ea typeface="Arial"/>
                <a:cs typeface="Arial"/>
                <a:sym typeface="Arial"/>
              </a:rPr>
              <a:t>2015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Разработка YDB Topics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Замена Apache Kafka</a:t>
            </a:r>
            <a:r>
              <a:rPr lang="ru" sz="9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в Яндексе</a:t>
            </a:r>
            <a:endParaRPr sz="500"/>
          </a:p>
        </p:txBody>
      </p:sp>
      <p:sp>
        <p:nvSpPr>
          <p:cNvPr id="1123" name="Google Shape;1123;p140"/>
          <p:cNvSpPr/>
          <p:nvPr/>
        </p:nvSpPr>
        <p:spPr>
          <a:xfrm>
            <a:off x="594039" y="1008656"/>
            <a:ext cx="1915200" cy="1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500" bIns="8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5182FF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Начало разработки YDB  </a:t>
            </a:r>
            <a:endParaRPr sz="500"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Gartner</a:t>
            </a:r>
            <a:r>
              <a:rPr lang="ru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вводит термин HTAP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140"/>
          <p:cNvSpPr/>
          <p:nvPr/>
        </p:nvSpPr>
        <p:spPr>
          <a:xfrm>
            <a:off x="1903368" y="3150330"/>
            <a:ext cx="1539900" cy="1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500" bIns="81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5182FF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Добавили трейсы, растёт объём логов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p140"/>
          <p:cNvSpPr/>
          <p:nvPr/>
        </p:nvSpPr>
        <p:spPr>
          <a:xfrm>
            <a:off x="2780318" y="1008656"/>
            <a:ext cx="2163600" cy="1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500" bIns="8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5182FF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sz="900" b="1" i="0" u="none" strike="noStrike" cap="none">
              <a:solidFill>
                <a:srgbClr val="5182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YDB популярна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 как OLTP СУБД,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 как база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для хранения логов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p140"/>
          <p:cNvSpPr/>
          <p:nvPr/>
        </p:nvSpPr>
        <p:spPr>
          <a:xfrm>
            <a:off x="4632252" y="3124300"/>
            <a:ext cx="1539900" cy="1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500" bIns="81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5182FF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Потоковая обработка в YDB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Сервис Yandex Query в Yandex Cloud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p140"/>
          <p:cNvSpPr/>
          <p:nvPr/>
        </p:nvSpPr>
        <p:spPr>
          <a:xfrm>
            <a:off x="4579091" y="1013972"/>
            <a:ext cx="1854900" cy="1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500" bIns="8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5182FF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Первые подходы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 аналитике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140"/>
          <p:cNvSpPr/>
          <p:nvPr/>
        </p:nvSpPr>
        <p:spPr>
          <a:xfrm>
            <a:off x="571499" y="2695463"/>
            <a:ext cx="81000" cy="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140"/>
          <p:cNvSpPr/>
          <p:nvPr/>
        </p:nvSpPr>
        <p:spPr>
          <a:xfrm>
            <a:off x="1137039" y="2695463"/>
            <a:ext cx="81000" cy="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140"/>
          <p:cNvSpPr/>
          <p:nvPr/>
        </p:nvSpPr>
        <p:spPr>
          <a:xfrm>
            <a:off x="3334773" y="2695463"/>
            <a:ext cx="81000" cy="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140"/>
          <p:cNvSpPr/>
          <p:nvPr/>
        </p:nvSpPr>
        <p:spPr>
          <a:xfrm>
            <a:off x="2748047" y="2695463"/>
            <a:ext cx="81000" cy="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140"/>
          <p:cNvSpPr/>
          <p:nvPr/>
        </p:nvSpPr>
        <p:spPr>
          <a:xfrm>
            <a:off x="5363364" y="2695463"/>
            <a:ext cx="81000" cy="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140"/>
          <p:cNvSpPr/>
          <p:nvPr/>
        </p:nvSpPr>
        <p:spPr>
          <a:xfrm>
            <a:off x="4558796" y="2700778"/>
            <a:ext cx="81000" cy="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4" name="Google Shape;1134;p140"/>
          <p:cNvCxnSpPr/>
          <p:nvPr/>
        </p:nvCxnSpPr>
        <p:spPr>
          <a:xfrm>
            <a:off x="7627225" y="1810400"/>
            <a:ext cx="3600" cy="9306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5" name="Google Shape;1135;p140"/>
          <p:cNvSpPr/>
          <p:nvPr/>
        </p:nvSpPr>
        <p:spPr>
          <a:xfrm>
            <a:off x="6683950" y="988423"/>
            <a:ext cx="18549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500" bIns="81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5182FF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Аналитические возможности</a:t>
            </a:r>
            <a:endParaRPr sz="500"/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YDB DWH</a:t>
            </a:r>
            <a:endParaRPr sz="500"/>
          </a:p>
        </p:txBody>
      </p:sp>
      <p:sp>
        <p:nvSpPr>
          <p:cNvPr id="1136" name="Google Shape;1136;p140"/>
          <p:cNvSpPr/>
          <p:nvPr/>
        </p:nvSpPr>
        <p:spPr>
          <a:xfrm>
            <a:off x="7593120" y="2695449"/>
            <a:ext cx="81000" cy="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140"/>
          <p:cNvSpPr/>
          <p:nvPr/>
        </p:nvSpPr>
        <p:spPr>
          <a:xfrm>
            <a:off x="6162722" y="3124300"/>
            <a:ext cx="1086300" cy="1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500" bIns="8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5182FF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r>
              <a:rPr lang="ru"/>
              <a:t>Выход в OpenSource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/>
              <a:t>На платформу GitHub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8" name="Google Shape;1138;p140"/>
          <p:cNvCxnSpPr/>
          <p:nvPr/>
        </p:nvCxnSpPr>
        <p:spPr>
          <a:xfrm>
            <a:off x="6201578" y="2739295"/>
            <a:ext cx="0" cy="3294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9" name="Google Shape;1139;p140"/>
          <p:cNvSpPr/>
          <p:nvPr/>
        </p:nvSpPr>
        <p:spPr>
          <a:xfrm>
            <a:off x="6162727" y="2693721"/>
            <a:ext cx="81000" cy="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0" name="Google Shape;1140;p140"/>
          <p:cNvCxnSpPr/>
          <p:nvPr/>
        </p:nvCxnSpPr>
        <p:spPr>
          <a:xfrm>
            <a:off x="1873962" y="2745166"/>
            <a:ext cx="0" cy="3294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1" name="Google Shape;1141;p140"/>
          <p:cNvSpPr/>
          <p:nvPr/>
        </p:nvSpPr>
        <p:spPr>
          <a:xfrm>
            <a:off x="1351084" y="3123725"/>
            <a:ext cx="1086300" cy="1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500" bIns="81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5182FF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ru" sz="900" b="1">
                <a:solidFill>
                  <a:srgbClr val="5182FF"/>
                </a:solidFill>
              </a:rPr>
              <a:t>6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r>
              <a:rPr lang="ru"/>
              <a:t>YQL</a:t>
            </a:r>
            <a:endParaRPr sz="500"/>
          </a:p>
        </p:txBody>
      </p:sp>
      <p:sp>
        <p:nvSpPr>
          <p:cNvPr id="1142" name="Google Shape;1142;p140"/>
          <p:cNvSpPr/>
          <p:nvPr/>
        </p:nvSpPr>
        <p:spPr>
          <a:xfrm>
            <a:off x="1830824" y="2699592"/>
            <a:ext cx="81000" cy="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3" name="Google Shape;1143;p140"/>
          <p:cNvCxnSpPr/>
          <p:nvPr/>
        </p:nvCxnSpPr>
        <p:spPr>
          <a:xfrm>
            <a:off x="3961071" y="2739286"/>
            <a:ext cx="0" cy="3294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4" name="Google Shape;1144;p140"/>
          <p:cNvSpPr/>
          <p:nvPr/>
        </p:nvSpPr>
        <p:spPr>
          <a:xfrm>
            <a:off x="3835251" y="3147250"/>
            <a:ext cx="1086300" cy="1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500" bIns="8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5182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ru" sz="900" b="1">
                <a:solidFill>
                  <a:srgbClr val="5182FF"/>
                </a:solidFill>
              </a:rPr>
              <a:t>20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r>
              <a:rPr lang="ru"/>
              <a:t>Serverless YDB и  DocAPI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140"/>
          <p:cNvSpPr/>
          <p:nvPr/>
        </p:nvSpPr>
        <p:spPr>
          <a:xfrm>
            <a:off x="3921058" y="2693713"/>
            <a:ext cx="81000" cy="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6" name="Google Shape;1146;p140"/>
          <p:cNvCxnSpPr/>
          <p:nvPr/>
        </p:nvCxnSpPr>
        <p:spPr>
          <a:xfrm>
            <a:off x="7321119" y="2749558"/>
            <a:ext cx="0" cy="3294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7" name="Google Shape;1147;p140"/>
          <p:cNvSpPr/>
          <p:nvPr/>
        </p:nvSpPr>
        <p:spPr>
          <a:xfrm>
            <a:off x="7195300" y="3116375"/>
            <a:ext cx="1168200" cy="1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500" bIns="8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5182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ru" sz="900" b="1">
                <a:solidFill>
                  <a:srgbClr val="5182FF"/>
                </a:solidFill>
              </a:rPr>
              <a:t>25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r>
              <a:rPr lang="ru"/>
              <a:t>Векторные возможности YDB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140"/>
          <p:cNvSpPr/>
          <p:nvPr/>
        </p:nvSpPr>
        <p:spPr>
          <a:xfrm>
            <a:off x="7281106" y="2703985"/>
            <a:ext cx="81000" cy="8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9" name="Google Shape;1149;p140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140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15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41"/>
          <p:cNvSpPr txBox="1"/>
          <p:nvPr/>
        </p:nvSpPr>
        <p:spPr>
          <a:xfrm>
            <a:off x="594039" y="378416"/>
            <a:ext cx="69990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 2022 года YDB разрабатывается </a:t>
            </a:r>
            <a:b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open-source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7" name="Google Shape;1157;p14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463" y="1297415"/>
            <a:ext cx="5462700" cy="3292800"/>
          </a:xfrm>
          <a:prstGeom prst="roundRect">
            <a:avLst>
              <a:gd name="adj" fmla="val 3205"/>
            </a:avLst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8" name="Google Shape;1158;p14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836" y="1297415"/>
            <a:ext cx="2333700" cy="2333700"/>
          </a:xfrm>
          <a:prstGeom prst="roundRect">
            <a:avLst>
              <a:gd name="adj" fmla="val 5199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59" name="Google Shape;1159;p141"/>
          <p:cNvSpPr/>
          <p:nvPr/>
        </p:nvSpPr>
        <p:spPr>
          <a:xfrm>
            <a:off x="6218836" y="3767366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/ydb-platform/ydb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0" name="Google Shape;1160;p141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141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16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42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Вклад open-source контрибьюторов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142"/>
          <p:cNvSpPr/>
          <p:nvPr/>
        </p:nvSpPr>
        <p:spPr>
          <a:xfrm>
            <a:off x="591463" y="1261280"/>
            <a:ext cx="54627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9" name="Google Shape;1169;p1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4" t="5424" r="5218" b="5218"/>
          <a:stretch/>
        </p:blipFill>
        <p:spPr>
          <a:xfrm>
            <a:off x="6218836" y="1261280"/>
            <a:ext cx="2333700" cy="2333700"/>
          </a:xfrm>
          <a:prstGeom prst="roundRect">
            <a:avLst>
              <a:gd name="adj" fmla="val 5199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70" name="Google Shape;1170;p142"/>
          <p:cNvSpPr/>
          <p:nvPr/>
        </p:nvSpPr>
        <p:spPr>
          <a:xfrm>
            <a:off x="818692" y="1672286"/>
            <a:ext cx="135000" cy="13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142"/>
          <p:cNvSpPr txBox="1"/>
          <p:nvPr/>
        </p:nvSpPr>
        <p:spPr>
          <a:xfrm>
            <a:off x="1023795" y="1639226"/>
            <a:ext cx="2154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Студенты</a:t>
            </a:r>
            <a:endParaRPr sz="500"/>
          </a:p>
        </p:txBody>
      </p:sp>
      <p:sp>
        <p:nvSpPr>
          <p:cNvPr id="1172" name="Google Shape;1172;p142"/>
          <p:cNvSpPr/>
          <p:nvPr/>
        </p:nvSpPr>
        <p:spPr>
          <a:xfrm>
            <a:off x="2100996" y="1672286"/>
            <a:ext cx="135000" cy="13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142"/>
          <p:cNvSpPr txBox="1"/>
          <p:nvPr/>
        </p:nvSpPr>
        <p:spPr>
          <a:xfrm>
            <a:off x="2306099" y="1639226"/>
            <a:ext cx="2154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OpenSource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142"/>
          <p:cNvSpPr/>
          <p:nvPr/>
        </p:nvSpPr>
        <p:spPr>
          <a:xfrm>
            <a:off x="3476989" y="1672286"/>
            <a:ext cx="135000" cy="13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142"/>
          <p:cNvSpPr txBox="1"/>
          <p:nvPr/>
        </p:nvSpPr>
        <p:spPr>
          <a:xfrm>
            <a:off x="3682092" y="1639226"/>
            <a:ext cx="2154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Штатные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6" name="Google Shape;1176;p142"/>
          <p:cNvCxnSpPr/>
          <p:nvPr/>
        </p:nvCxnSpPr>
        <p:spPr>
          <a:xfrm rot="10800000">
            <a:off x="1123131" y="1925189"/>
            <a:ext cx="0" cy="23799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7" name="Google Shape;1177;p142"/>
          <p:cNvSpPr txBox="1"/>
          <p:nvPr/>
        </p:nvSpPr>
        <p:spPr>
          <a:xfrm>
            <a:off x="464910" y="2009016"/>
            <a:ext cx="6060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100%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142"/>
          <p:cNvSpPr txBox="1"/>
          <p:nvPr/>
        </p:nvSpPr>
        <p:spPr>
          <a:xfrm>
            <a:off x="1855646" y="4370981"/>
            <a:ext cx="3417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YDB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9" name="Google Shape;1179;p142"/>
          <p:cNvCxnSpPr/>
          <p:nvPr/>
        </p:nvCxnSpPr>
        <p:spPr>
          <a:xfrm>
            <a:off x="1123131" y="4305087"/>
            <a:ext cx="4683900" cy="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0" name="Google Shape;1180;p142"/>
          <p:cNvSpPr txBox="1"/>
          <p:nvPr/>
        </p:nvSpPr>
        <p:spPr>
          <a:xfrm>
            <a:off x="464910" y="2576936"/>
            <a:ext cx="6060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75%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142"/>
          <p:cNvSpPr txBox="1"/>
          <p:nvPr/>
        </p:nvSpPr>
        <p:spPr>
          <a:xfrm>
            <a:off x="464898" y="3131636"/>
            <a:ext cx="6060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50%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142"/>
          <p:cNvSpPr txBox="1"/>
          <p:nvPr/>
        </p:nvSpPr>
        <p:spPr>
          <a:xfrm>
            <a:off x="464898" y="3697975"/>
            <a:ext cx="6060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25%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142"/>
          <p:cNvSpPr txBox="1"/>
          <p:nvPr/>
        </p:nvSpPr>
        <p:spPr>
          <a:xfrm>
            <a:off x="2772546" y="4370981"/>
            <a:ext cx="12384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Федеративные запросы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142"/>
          <p:cNvSpPr txBox="1"/>
          <p:nvPr/>
        </p:nvSpPr>
        <p:spPr>
          <a:xfrm>
            <a:off x="4091851" y="4370981"/>
            <a:ext cx="12384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Клиентские библиотеки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5" name="Google Shape;1185;p142"/>
          <p:cNvCxnSpPr/>
          <p:nvPr/>
        </p:nvCxnSpPr>
        <p:spPr>
          <a:xfrm>
            <a:off x="1120543" y="3570635"/>
            <a:ext cx="4683900" cy="0"/>
          </a:xfrm>
          <a:prstGeom prst="straightConnector1">
            <a:avLst/>
          </a:prstGeom>
          <a:noFill/>
          <a:ln w="10725" cap="flat" cmpd="sng">
            <a:solidFill>
              <a:schemeClr val="accent6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186" name="Google Shape;1186;p142"/>
          <p:cNvCxnSpPr/>
          <p:nvPr/>
        </p:nvCxnSpPr>
        <p:spPr>
          <a:xfrm>
            <a:off x="1120543" y="3019144"/>
            <a:ext cx="4683900" cy="0"/>
          </a:xfrm>
          <a:prstGeom prst="straightConnector1">
            <a:avLst/>
          </a:prstGeom>
          <a:noFill/>
          <a:ln w="10725" cap="flat" cmpd="sng">
            <a:solidFill>
              <a:schemeClr val="accent6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187" name="Google Shape;1187;p142"/>
          <p:cNvCxnSpPr/>
          <p:nvPr/>
        </p:nvCxnSpPr>
        <p:spPr>
          <a:xfrm>
            <a:off x="1120543" y="2446547"/>
            <a:ext cx="4683900" cy="0"/>
          </a:xfrm>
          <a:prstGeom prst="straightConnector1">
            <a:avLst/>
          </a:prstGeom>
          <a:noFill/>
          <a:ln w="10725" cap="flat" cmpd="sng">
            <a:solidFill>
              <a:schemeClr val="accent6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188" name="Google Shape;1188;p142"/>
          <p:cNvCxnSpPr/>
          <p:nvPr/>
        </p:nvCxnSpPr>
        <p:spPr>
          <a:xfrm>
            <a:off x="1123131" y="2066330"/>
            <a:ext cx="4683900" cy="0"/>
          </a:xfrm>
          <a:prstGeom prst="straightConnector1">
            <a:avLst/>
          </a:prstGeom>
          <a:noFill/>
          <a:ln w="10725" cap="flat" cmpd="sng">
            <a:solidFill>
              <a:schemeClr val="accent6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189" name="Google Shape;1189;p142"/>
          <p:cNvSpPr/>
          <p:nvPr/>
        </p:nvSpPr>
        <p:spPr>
          <a:xfrm>
            <a:off x="1600305" y="2566988"/>
            <a:ext cx="871500" cy="175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142"/>
          <p:cNvSpPr/>
          <p:nvPr/>
        </p:nvSpPr>
        <p:spPr>
          <a:xfrm>
            <a:off x="2931499" y="2519363"/>
            <a:ext cx="871500" cy="180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142"/>
          <p:cNvSpPr/>
          <p:nvPr/>
        </p:nvSpPr>
        <p:spPr>
          <a:xfrm>
            <a:off x="4275220" y="2622947"/>
            <a:ext cx="871500" cy="169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142"/>
          <p:cNvSpPr/>
          <p:nvPr/>
        </p:nvSpPr>
        <p:spPr>
          <a:xfrm>
            <a:off x="1600094" y="2122289"/>
            <a:ext cx="871500" cy="444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142"/>
          <p:cNvSpPr/>
          <p:nvPr/>
        </p:nvSpPr>
        <p:spPr>
          <a:xfrm>
            <a:off x="2931500" y="2405107"/>
            <a:ext cx="871500" cy="11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142"/>
          <p:cNvSpPr/>
          <p:nvPr/>
        </p:nvSpPr>
        <p:spPr>
          <a:xfrm>
            <a:off x="4275220" y="2405107"/>
            <a:ext cx="871500" cy="21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142"/>
          <p:cNvSpPr/>
          <p:nvPr/>
        </p:nvSpPr>
        <p:spPr>
          <a:xfrm>
            <a:off x="1600094" y="2066330"/>
            <a:ext cx="871500" cy="5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142"/>
          <p:cNvSpPr/>
          <p:nvPr/>
        </p:nvSpPr>
        <p:spPr>
          <a:xfrm>
            <a:off x="2931500" y="2066330"/>
            <a:ext cx="871500" cy="338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142"/>
          <p:cNvSpPr/>
          <p:nvPr/>
        </p:nvSpPr>
        <p:spPr>
          <a:xfrm>
            <a:off x="4275220" y="2068449"/>
            <a:ext cx="871500" cy="338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142"/>
          <p:cNvSpPr/>
          <p:nvPr/>
        </p:nvSpPr>
        <p:spPr>
          <a:xfrm>
            <a:off x="6218836" y="3731231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https://habr.com/ru/companies/yandex/articles/919120/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9" name="Google Shape;1199;p142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142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17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43"/>
          <p:cNvSpPr txBox="1">
            <a:spLocks noGrp="1"/>
          </p:cNvSpPr>
          <p:nvPr>
            <p:ph type="sldNum" idx="12"/>
          </p:nvPr>
        </p:nvSpPr>
        <p:spPr>
          <a:xfrm>
            <a:off x="7577829" y="127784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Unbounded Medium"/>
              <a:buNone/>
            </a:pPr>
            <a:fld id="{00000000-1234-1234-1234-123412341234}" type="slidenum">
              <a:rPr lang="ru">
                <a:solidFill>
                  <a:srgbClr val="000000"/>
                </a:solidFill>
              </a:rPr>
              <a:t>18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206" name="Google Shape;1206;p143"/>
          <p:cNvSpPr txBox="1"/>
          <p:nvPr/>
        </p:nvSpPr>
        <p:spPr>
          <a:xfrm>
            <a:off x="594056" y="337645"/>
            <a:ext cx="5741400" cy="7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▸ Обзор YDB</a:t>
            </a:r>
            <a:br>
              <a:rPr lang="ru" sz="2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2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▸▸ Использование YDB в сервисах Яндекс</a:t>
            </a:r>
            <a:endParaRPr sz="27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7" name="Google Shape;1207;p143" title="IR_4Q2024_RUS.pptx (3)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851" y="1159892"/>
            <a:ext cx="6912630" cy="342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4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842" y="4688368"/>
            <a:ext cx="761951" cy="277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9" name="Google Shape;1209;p143"/>
          <p:cNvGrpSpPr/>
          <p:nvPr/>
        </p:nvGrpSpPr>
        <p:grpSpPr>
          <a:xfrm>
            <a:off x="1056174" y="1438091"/>
            <a:ext cx="6232453" cy="3142461"/>
            <a:chOff x="2145088" y="3265887"/>
            <a:chExt cx="18621012" cy="9388889"/>
          </a:xfrm>
        </p:grpSpPr>
        <p:pic>
          <p:nvPicPr>
            <p:cNvPr id="1210" name="Google Shape;1210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5088" y="4641535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11" name="Google Shape;1211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5088" y="3629399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12" name="Google Shape;1212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5088" y="7677942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13" name="Google Shape;1213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5088" y="9702213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14" name="Google Shape;1214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5088" y="5653671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15" name="Google Shape;1215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5088" y="6665806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16" name="Google Shape;1216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5088" y="8690078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17" name="Google Shape;1217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5088" y="10714349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18" name="Google Shape;1218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5088" y="11726485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19" name="Google Shape;1219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2438" y="3369674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20" name="Google Shape;1220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32663" y="3985024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21" name="Google Shape;1221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54475" y="4641524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22" name="Google Shape;1222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7788" y="6111199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23" name="Google Shape;1223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3363" y="9122174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24" name="Google Shape;1224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6188" y="10032399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25" name="Google Shape;1225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8050" y="10714349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26" name="Google Shape;1226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07088" y="11338924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27" name="Google Shape;1227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98063" y="5928724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28" name="Google Shape;1228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32675" y="5109574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29" name="Google Shape;1229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81988" y="4449174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30" name="Google Shape;1230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38363" y="3806224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31" name="Google Shape;1231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83700" y="6581949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32" name="Google Shape;1232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68463" y="3730024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33" name="Google Shape;1233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13013" y="7181049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34" name="Google Shape;1234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83700" y="7850199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35" name="Google Shape;1235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21075" y="9122174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36" name="Google Shape;1236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01713" y="8481424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37" name="Google Shape;1237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25188" y="7850199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38" name="Google Shape;1238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023513" y="5234687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39" name="Google Shape;1239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24838" y="4374187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40" name="Google Shape;1240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0500" y="3265887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41" name="Google Shape;1241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911325" y="3908837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42" name="Google Shape;1242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453625" y="4641537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43" name="Google Shape;1243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33525" y="6298612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44" name="Google Shape;1244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09725" y="7226912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45" name="Google Shape;1245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33525" y="8203612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46" name="Google Shape;1246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33525" y="9122187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47" name="Google Shape;1247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8288" y="8017274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248" name="Google Shape;1248;p14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30050" y="10420349"/>
              <a:ext cx="956375" cy="928291"/>
            </a:xfrm>
            <a:prstGeom prst="rect">
              <a:avLst/>
            </a:prstGeom>
            <a:noFill/>
            <a:ln>
              <a:noFill/>
            </a:ln>
            <a:effectLst>
              <a:outerShdw blurRad="7173" dist="2391" dir="5400000" algn="bl" rotWithShape="0">
                <a:srgbClr val="000000">
                  <a:alpha val="49800"/>
                </a:srgbClr>
              </a:outerShdw>
            </a:effectLst>
          </p:spPr>
        </p:pic>
      </p:grpSp>
      <p:pic>
        <p:nvPicPr>
          <p:cNvPr id="1249" name="Google Shape;1249;p14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7154" y="3063340"/>
            <a:ext cx="323709" cy="25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4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1817" y="3702378"/>
            <a:ext cx="323709" cy="25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14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402" y="3883369"/>
            <a:ext cx="323709" cy="25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143" title="svgviewer-png-output (7).png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44"/>
          <p:cNvSpPr txBox="1">
            <a:spLocks noGrp="1"/>
          </p:cNvSpPr>
          <p:nvPr>
            <p:ph type="sldNum" idx="12"/>
          </p:nvPr>
        </p:nvSpPr>
        <p:spPr>
          <a:xfrm>
            <a:off x="3054577" y="1774849"/>
            <a:ext cx="1539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"/>
              <a:t>19</a:t>
            </a:fld>
            <a:endParaRPr/>
          </a:p>
        </p:txBody>
      </p:sp>
      <p:sp>
        <p:nvSpPr>
          <p:cNvPr id="1258" name="Google Shape;1258;p144"/>
          <p:cNvSpPr txBox="1">
            <a:spLocks noGrp="1"/>
          </p:cNvSpPr>
          <p:nvPr>
            <p:ph type="title"/>
          </p:nvPr>
        </p:nvSpPr>
        <p:spPr>
          <a:xfrm>
            <a:off x="592375" y="337500"/>
            <a:ext cx="2472600" cy="9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ru">
                <a:solidFill>
                  <a:schemeClr val="lt1"/>
                </a:solidFill>
              </a:rPr>
              <a:t>Рандомные факты о YDB…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59" name="Google Shape;1259;p144"/>
          <p:cNvSpPr txBox="1"/>
          <p:nvPr/>
        </p:nvSpPr>
        <p:spPr>
          <a:xfrm>
            <a:off x="591929" y="337500"/>
            <a:ext cx="48087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144"/>
          <p:cNvSpPr txBox="1"/>
          <p:nvPr/>
        </p:nvSpPr>
        <p:spPr>
          <a:xfrm>
            <a:off x="3750700" y="587448"/>
            <a:ext cx="41181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94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AutoNum type="arabicPeriod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Внутри Яндекса, Яндекс Облака,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внешние облака, on-premise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1" name="Google Shape;1261;p144"/>
          <p:cNvCxnSpPr/>
          <p:nvPr/>
        </p:nvCxnSpPr>
        <p:spPr>
          <a:xfrm>
            <a:off x="3749524" y="1163836"/>
            <a:ext cx="4808700" cy="0"/>
          </a:xfrm>
          <a:prstGeom prst="straightConnector1">
            <a:avLst/>
          </a:prstGeom>
          <a:noFill/>
          <a:ln w="3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62" name="Google Shape;1262;p144"/>
          <p:cNvSpPr txBox="1"/>
          <p:nvPr/>
        </p:nvSpPr>
        <p:spPr>
          <a:xfrm>
            <a:off x="3750700" y="1336284"/>
            <a:ext cx="41181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94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AutoNum type="arabicPeriod" startAt="2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Самый большой кластер ~ 5 000 машин</a:t>
            </a:r>
            <a:endParaRPr sz="500"/>
          </a:p>
        </p:txBody>
      </p:sp>
      <p:cxnSp>
        <p:nvCxnSpPr>
          <p:cNvPr id="1263" name="Google Shape;1263;p144"/>
          <p:cNvCxnSpPr/>
          <p:nvPr/>
        </p:nvCxnSpPr>
        <p:spPr>
          <a:xfrm>
            <a:off x="3749524" y="1707535"/>
            <a:ext cx="4808700" cy="0"/>
          </a:xfrm>
          <a:prstGeom prst="straightConnector1">
            <a:avLst/>
          </a:prstGeom>
          <a:noFill/>
          <a:ln w="3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64" name="Google Shape;1264;p144"/>
          <p:cNvSpPr txBox="1"/>
          <p:nvPr/>
        </p:nvSpPr>
        <p:spPr>
          <a:xfrm>
            <a:off x="3748028" y="1886174"/>
            <a:ext cx="41181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94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AutoNum type="arabicPeriod" startAt="3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Яндекс Метрика</a:t>
            </a:r>
            <a:endParaRPr sz="500"/>
          </a:p>
        </p:txBody>
      </p:sp>
      <p:sp>
        <p:nvSpPr>
          <p:cNvPr id="1265" name="Google Shape;1265;p144"/>
          <p:cNvSpPr txBox="1"/>
          <p:nvPr/>
        </p:nvSpPr>
        <p:spPr>
          <a:xfrm>
            <a:off x="4025767" y="2180892"/>
            <a:ext cx="9585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493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ru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1,5 млн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144"/>
          <p:cNvSpPr txBox="1"/>
          <p:nvPr/>
        </p:nvSpPr>
        <p:spPr>
          <a:xfrm>
            <a:off x="4025767" y="2498515"/>
            <a:ext cx="17421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транзакций в секунду</a:t>
            </a:r>
            <a:endParaRPr sz="500"/>
          </a:p>
        </p:txBody>
      </p:sp>
      <p:sp>
        <p:nvSpPr>
          <p:cNvPr id="1267" name="Google Shape;1267;p144"/>
          <p:cNvSpPr txBox="1"/>
          <p:nvPr/>
        </p:nvSpPr>
        <p:spPr>
          <a:xfrm>
            <a:off x="5535579" y="2180892"/>
            <a:ext cx="6477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493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ru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1,5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144"/>
          <p:cNvSpPr txBox="1"/>
          <p:nvPr/>
        </p:nvSpPr>
        <p:spPr>
          <a:xfrm>
            <a:off x="5535579" y="2498515"/>
            <a:ext cx="17421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петабайта данных</a:t>
            </a:r>
            <a:endParaRPr sz="500"/>
          </a:p>
        </p:txBody>
      </p:sp>
      <p:cxnSp>
        <p:nvCxnSpPr>
          <p:cNvPr id="1269" name="Google Shape;1269;p144"/>
          <p:cNvCxnSpPr/>
          <p:nvPr/>
        </p:nvCxnSpPr>
        <p:spPr>
          <a:xfrm>
            <a:off x="3749524" y="2847544"/>
            <a:ext cx="4808700" cy="0"/>
          </a:xfrm>
          <a:prstGeom prst="straightConnector1">
            <a:avLst/>
          </a:prstGeom>
          <a:noFill/>
          <a:ln w="3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70" name="Google Shape;1270;p144"/>
          <p:cNvSpPr txBox="1"/>
          <p:nvPr/>
        </p:nvSpPr>
        <p:spPr>
          <a:xfrm>
            <a:off x="3748028" y="3024428"/>
            <a:ext cx="41181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94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AutoNum type="arabicPeriod" startAt="4"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дна из самых больших таблиц</a:t>
            </a:r>
            <a:endParaRPr sz="500"/>
          </a:p>
        </p:txBody>
      </p:sp>
      <p:sp>
        <p:nvSpPr>
          <p:cNvPr id="1271" name="Google Shape;1271;p144"/>
          <p:cNvSpPr txBox="1"/>
          <p:nvPr/>
        </p:nvSpPr>
        <p:spPr>
          <a:xfrm>
            <a:off x="4025767" y="3319146"/>
            <a:ext cx="10956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493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ru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35 000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144"/>
          <p:cNvSpPr txBox="1"/>
          <p:nvPr/>
        </p:nvSpPr>
        <p:spPr>
          <a:xfrm>
            <a:off x="4025767" y="3636769"/>
            <a:ext cx="17421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шардов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144"/>
          <p:cNvSpPr txBox="1"/>
          <p:nvPr/>
        </p:nvSpPr>
        <p:spPr>
          <a:xfrm>
            <a:off x="5535579" y="3319146"/>
            <a:ext cx="10956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493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ru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370 млрд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144"/>
          <p:cNvSpPr txBox="1"/>
          <p:nvPr/>
        </p:nvSpPr>
        <p:spPr>
          <a:xfrm>
            <a:off x="5535579" y="3636769"/>
            <a:ext cx="17421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строк</a:t>
            </a:r>
            <a:endParaRPr sz="500"/>
          </a:p>
        </p:txBody>
      </p:sp>
      <p:sp>
        <p:nvSpPr>
          <p:cNvPr id="1275" name="Google Shape;1275;p144"/>
          <p:cNvSpPr txBox="1"/>
          <p:nvPr/>
        </p:nvSpPr>
        <p:spPr>
          <a:xfrm>
            <a:off x="7282340" y="3319146"/>
            <a:ext cx="15051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493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ru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66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144"/>
          <p:cNvSpPr txBox="1"/>
          <p:nvPr/>
        </p:nvSpPr>
        <p:spPr>
          <a:xfrm>
            <a:off x="7282340" y="3636769"/>
            <a:ext cx="17421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террабайт данных</a:t>
            </a:r>
            <a:endParaRPr sz="500"/>
          </a:p>
        </p:txBody>
      </p:sp>
      <p:pic>
        <p:nvPicPr>
          <p:cNvPr id="1277" name="Google Shape;1277;p144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44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19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27"/>
          <p:cNvSpPr txBox="1">
            <a:spLocks noGrp="1"/>
          </p:cNvSpPr>
          <p:nvPr>
            <p:ph type="ctrTitle"/>
          </p:nvPr>
        </p:nvSpPr>
        <p:spPr>
          <a:xfrm>
            <a:off x="597884" y="1847282"/>
            <a:ext cx="72708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ru"/>
              <a:t>YDB: от SQL </a:t>
            </a:r>
            <a:br>
              <a:rPr lang="ru"/>
            </a:br>
            <a:r>
              <a:rPr lang="ru"/>
              <a:t>к распределённому SQL</a:t>
            </a:r>
            <a:endParaRPr/>
          </a:p>
        </p:txBody>
      </p:sp>
      <p:sp>
        <p:nvSpPr>
          <p:cNvPr id="837" name="Google Shape;837;p127"/>
          <p:cNvSpPr txBox="1">
            <a:spLocks noGrp="1"/>
          </p:cNvSpPr>
          <p:nvPr>
            <p:ph type="body" idx="1"/>
          </p:nvPr>
        </p:nvSpPr>
        <p:spPr>
          <a:xfrm>
            <a:off x="599786" y="4158000"/>
            <a:ext cx="3564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/>
              <a:t>Алексей Мясников,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/>
              <a:t>Яндекс, Яндекс Облако, YDB</a:t>
            </a:r>
            <a:endParaRPr/>
          </a:p>
        </p:txBody>
      </p:sp>
      <p:pic>
        <p:nvPicPr>
          <p:cNvPr id="838" name="Google Shape;838;p12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02" y="439394"/>
            <a:ext cx="1768501" cy="25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127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45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Чат сообщества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145"/>
          <p:cNvSpPr/>
          <p:nvPr/>
        </p:nvSpPr>
        <p:spPr>
          <a:xfrm>
            <a:off x="591463" y="1297430"/>
            <a:ext cx="54627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6" name="Google Shape;1286;p1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836" y="1297430"/>
            <a:ext cx="2333700" cy="2333700"/>
          </a:xfrm>
          <a:prstGeom prst="roundRect">
            <a:avLst>
              <a:gd name="adj" fmla="val 5199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7" name="Google Shape;1287;p14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519" y="1921367"/>
            <a:ext cx="4878600" cy="2530800"/>
          </a:xfrm>
          <a:prstGeom prst="roundRect">
            <a:avLst>
              <a:gd name="adj" fmla="val 2976"/>
            </a:avLst>
          </a:prstGeom>
          <a:noFill/>
          <a:ln>
            <a:noFill/>
          </a:ln>
        </p:spPr>
      </p:pic>
      <p:pic>
        <p:nvPicPr>
          <p:cNvPr id="1288" name="Google Shape;1288;p14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34"/>
          <a:stretch/>
        </p:blipFill>
        <p:spPr>
          <a:xfrm>
            <a:off x="723382" y="1572816"/>
            <a:ext cx="2529619" cy="46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145"/>
          <p:cNvSpPr/>
          <p:nvPr/>
        </p:nvSpPr>
        <p:spPr>
          <a:xfrm>
            <a:off x="6218836" y="3767381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https://t.me/ydb_ru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0" name="Google Shape;1290;p145" title="svgviewer-png-output (7).png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145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20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46"/>
          <p:cNvSpPr txBox="1">
            <a:spLocks noGrp="1"/>
          </p:cNvSpPr>
          <p:nvPr>
            <p:ph type="title"/>
          </p:nvPr>
        </p:nvSpPr>
        <p:spPr>
          <a:xfrm>
            <a:off x="594039" y="452174"/>
            <a:ext cx="60369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/>
              <a:t>Команда</a:t>
            </a:r>
            <a:endParaRPr/>
          </a:p>
        </p:txBody>
      </p:sp>
      <p:pic>
        <p:nvPicPr>
          <p:cNvPr id="1298" name="Google Shape;1298;p146" title="YDB_вручение_HL_самый_новый_olegbondar.pptx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74" y="793782"/>
            <a:ext cx="7153188" cy="402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146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146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21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47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YDB — НЕ форк PostgreSQL!!!</a:t>
            </a:r>
            <a:endParaRPr/>
          </a:p>
        </p:txBody>
      </p:sp>
      <p:grpSp>
        <p:nvGrpSpPr>
          <p:cNvPr id="1307" name="Google Shape;1307;p147"/>
          <p:cNvGrpSpPr/>
          <p:nvPr/>
        </p:nvGrpSpPr>
        <p:grpSpPr>
          <a:xfrm>
            <a:off x="597744" y="1842492"/>
            <a:ext cx="3427763" cy="2331225"/>
            <a:chOff x="1593985" y="4913313"/>
            <a:chExt cx="9140700" cy="6216600"/>
          </a:xfrm>
        </p:grpSpPr>
        <p:sp>
          <p:nvSpPr>
            <p:cNvPr id="1308" name="Google Shape;1308;p147"/>
            <p:cNvSpPr/>
            <p:nvPr/>
          </p:nvSpPr>
          <p:spPr>
            <a:xfrm>
              <a:off x="1593985" y="4913313"/>
              <a:ext cx="9140700" cy="6216600"/>
            </a:xfrm>
            <a:prstGeom prst="roundRect">
              <a:avLst>
                <a:gd name="adj" fmla="val 6761"/>
              </a:avLst>
            </a:prstGeom>
            <a:noFill/>
            <a:ln w="119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25" tIns="80925" rIns="33725" bIns="8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endPara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09" name="Google Shape;1309;p147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5300" y="6384926"/>
              <a:ext cx="2503452" cy="1961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0" name="Google Shape;1310;p147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8160" y="8858669"/>
              <a:ext cx="1868443" cy="779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1" name="Google Shape;1311;p147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5400000">
              <a:off x="6564203" y="7146812"/>
              <a:ext cx="5394545" cy="17496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2" name="Google Shape;1312;p147"/>
          <p:cNvGrpSpPr/>
          <p:nvPr/>
        </p:nvGrpSpPr>
        <p:grpSpPr>
          <a:xfrm>
            <a:off x="5126882" y="1842492"/>
            <a:ext cx="3427763" cy="2331225"/>
            <a:chOff x="13671685" y="4913313"/>
            <a:chExt cx="9140700" cy="6216600"/>
          </a:xfrm>
        </p:grpSpPr>
        <p:sp>
          <p:nvSpPr>
            <p:cNvPr id="1313" name="Google Shape;1313;p147"/>
            <p:cNvSpPr/>
            <p:nvPr/>
          </p:nvSpPr>
          <p:spPr>
            <a:xfrm>
              <a:off x="13671685" y="4913313"/>
              <a:ext cx="9140700" cy="6216600"/>
            </a:xfrm>
            <a:prstGeom prst="roundRect">
              <a:avLst>
                <a:gd name="adj" fmla="val 6761"/>
              </a:avLst>
            </a:prstGeom>
            <a:noFill/>
            <a:ln w="119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25" tIns="80925" rIns="33725" bIns="8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endPara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14" name="Google Shape;1314;p147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 flipH="1">
              <a:off x="12615764" y="7146812"/>
              <a:ext cx="5394545" cy="1749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5" name="Google Shape;1315;p147"/>
            <p:cNvPicPr preferRelativeResize="0"/>
            <p:nvPr/>
          </p:nvPicPr>
          <p:blipFill rotWithShape="1">
            <a:blip r:embed="rId7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28935" y="6384926"/>
              <a:ext cx="3407171" cy="35661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6" name="Google Shape;1316;p147"/>
          <p:cNvGrpSpPr/>
          <p:nvPr/>
        </p:nvGrpSpPr>
        <p:grpSpPr>
          <a:xfrm>
            <a:off x="4195108" y="2663542"/>
            <a:ext cx="762168" cy="762168"/>
            <a:chOff x="11186955" y="7102777"/>
            <a:chExt cx="2032449" cy="2032449"/>
          </a:xfrm>
        </p:grpSpPr>
        <p:sp>
          <p:nvSpPr>
            <p:cNvPr id="1317" name="Google Shape;1317;p147"/>
            <p:cNvSpPr txBox="1"/>
            <p:nvPr/>
          </p:nvSpPr>
          <p:spPr>
            <a:xfrm>
              <a:off x="11484888" y="7229576"/>
              <a:ext cx="1436700" cy="158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3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=</a:t>
              </a:r>
              <a:endParaRPr sz="43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18" name="Google Shape;1318;p14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2719659">
              <a:off x="11484589" y="7400411"/>
              <a:ext cx="1437182" cy="14371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9" name="Google Shape;1319;p147" title="svgviewer-png-output (7).png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p147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22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148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YDB — распределенная СУБД</a:t>
            </a:r>
            <a:endParaRPr/>
          </a:p>
        </p:txBody>
      </p:sp>
      <p:sp>
        <p:nvSpPr>
          <p:cNvPr id="1327" name="Google Shape;1327;p148"/>
          <p:cNvSpPr txBox="1">
            <a:spLocks noGrp="1"/>
          </p:cNvSpPr>
          <p:nvPr>
            <p:ph type="body" idx="1"/>
          </p:nvPr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Традиционные одноузловые СУБД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28" name="Google Shape;1328;p148"/>
          <p:cNvSpPr/>
          <p:nvPr/>
        </p:nvSpPr>
        <p:spPr>
          <a:xfrm>
            <a:off x="597784" y="1686036"/>
            <a:ext cx="2467200" cy="1379400"/>
          </a:xfrm>
          <a:prstGeom prst="roundRect">
            <a:avLst>
              <a:gd name="adj" fmla="val 6761"/>
            </a:avLst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3725" tIns="80925" rIns="33725" bIns="8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148"/>
          <p:cNvSpPr txBox="1"/>
          <p:nvPr/>
        </p:nvSpPr>
        <p:spPr>
          <a:xfrm>
            <a:off x="3533598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 не конкуренты YDB</a:t>
            </a:r>
            <a:endParaRPr sz="500"/>
          </a:p>
        </p:txBody>
      </p:sp>
      <p:sp>
        <p:nvSpPr>
          <p:cNvPr id="1330" name="Google Shape;1330;p148"/>
          <p:cNvSpPr/>
          <p:nvPr/>
        </p:nvSpPr>
        <p:spPr>
          <a:xfrm>
            <a:off x="597784" y="3197237"/>
            <a:ext cx="2467200" cy="1379400"/>
          </a:xfrm>
          <a:prstGeom prst="roundRect">
            <a:avLst>
              <a:gd name="adj" fmla="val 6761"/>
            </a:avLst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3725" tIns="80925" rIns="33725" bIns="8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148"/>
          <p:cNvSpPr/>
          <p:nvPr/>
        </p:nvSpPr>
        <p:spPr>
          <a:xfrm>
            <a:off x="3335755" y="1686036"/>
            <a:ext cx="2467200" cy="1379400"/>
          </a:xfrm>
          <a:prstGeom prst="roundRect">
            <a:avLst>
              <a:gd name="adj" fmla="val 6761"/>
            </a:avLst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3725" tIns="80925" rIns="33725" bIns="8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148"/>
          <p:cNvSpPr/>
          <p:nvPr/>
        </p:nvSpPr>
        <p:spPr>
          <a:xfrm>
            <a:off x="3335755" y="3197237"/>
            <a:ext cx="2467200" cy="1379400"/>
          </a:xfrm>
          <a:prstGeom prst="roundRect">
            <a:avLst>
              <a:gd name="adj" fmla="val 6761"/>
            </a:avLst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3725" tIns="80925" rIns="33725" bIns="8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148"/>
          <p:cNvSpPr/>
          <p:nvPr/>
        </p:nvSpPr>
        <p:spPr>
          <a:xfrm>
            <a:off x="6083302" y="1686036"/>
            <a:ext cx="2467200" cy="2887800"/>
          </a:xfrm>
          <a:prstGeom prst="roundRect">
            <a:avLst>
              <a:gd name="adj" fmla="val 6761"/>
            </a:avLst>
          </a:prstGeom>
          <a:noFill/>
          <a:ln w="119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3725" tIns="80925" rIns="33725" bIns="8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4" name="Google Shape;1334;p14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670" y="1821172"/>
            <a:ext cx="1197312" cy="110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14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26" y="3338623"/>
            <a:ext cx="2171001" cy="1096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14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0079" y="3337730"/>
            <a:ext cx="1358346" cy="10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14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294" y="1864239"/>
            <a:ext cx="1979877" cy="10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14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570" y="2163755"/>
            <a:ext cx="1932424" cy="1932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9" name="Google Shape;1339;p148"/>
          <p:cNvGrpSpPr/>
          <p:nvPr/>
        </p:nvGrpSpPr>
        <p:grpSpPr>
          <a:xfrm>
            <a:off x="723886" y="1821172"/>
            <a:ext cx="2202089" cy="1105538"/>
            <a:chOff x="1930363" y="5273675"/>
            <a:chExt cx="5872237" cy="2948100"/>
          </a:xfrm>
        </p:grpSpPr>
        <p:cxnSp>
          <p:nvCxnSpPr>
            <p:cNvPr id="1340" name="Google Shape;1340;p148"/>
            <p:cNvCxnSpPr/>
            <p:nvPr/>
          </p:nvCxnSpPr>
          <p:spPr>
            <a:xfrm>
              <a:off x="1930400" y="5273675"/>
              <a:ext cx="5872200" cy="2948100"/>
            </a:xfrm>
            <a:prstGeom prst="straightConnector1">
              <a:avLst/>
            </a:prstGeom>
            <a:noFill/>
            <a:ln w="119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1" name="Google Shape;1341;p148"/>
            <p:cNvCxnSpPr/>
            <p:nvPr/>
          </p:nvCxnSpPr>
          <p:spPr>
            <a:xfrm flipH="1">
              <a:off x="1930363" y="5273675"/>
              <a:ext cx="5872200" cy="2948100"/>
            </a:xfrm>
            <a:prstGeom prst="straightConnector1">
              <a:avLst/>
            </a:prstGeom>
            <a:noFill/>
            <a:ln w="119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342" name="Google Shape;1342;p148"/>
          <p:cNvGrpSpPr/>
          <p:nvPr/>
        </p:nvGrpSpPr>
        <p:grpSpPr>
          <a:xfrm>
            <a:off x="723886" y="3340409"/>
            <a:ext cx="2202089" cy="1105538"/>
            <a:chOff x="1930363" y="5273675"/>
            <a:chExt cx="5872237" cy="2948100"/>
          </a:xfrm>
        </p:grpSpPr>
        <p:cxnSp>
          <p:nvCxnSpPr>
            <p:cNvPr id="1343" name="Google Shape;1343;p148"/>
            <p:cNvCxnSpPr/>
            <p:nvPr/>
          </p:nvCxnSpPr>
          <p:spPr>
            <a:xfrm>
              <a:off x="1930400" y="5273675"/>
              <a:ext cx="5872200" cy="2948100"/>
            </a:xfrm>
            <a:prstGeom prst="straightConnector1">
              <a:avLst/>
            </a:prstGeom>
            <a:noFill/>
            <a:ln w="119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4" name="Google Shape;1344;p148"/>
            <p:cNvCxnSpPr/>
            <p:nvPr/>
          </p:nvCxnSpPr>
          <p:spPr>
            <a:xfrm flipH="1">
              <a:off x="1930363" y="5273675"/>
              <a:ext cx="5872200" cy="2948100"/>
            </a:xfrm>
            <a:prstGeom prst="straightConnector1">
              <a:avLst/>
            </a:prstGeom>
            <a:noFill/>
            <a:ln w="119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345" name="Google Shape;1345;p148"/>
          <p:cNvGrpSpPr/>
          <p:nvPr/>
        </p:nvGrpSpPr>
        <p:grpSpPr>
          <a:xfrm>
            <a:off x="3470838" y="1821172"/>
            <a:ext cx="2202089" cy="1105538"/>
            <a:chOff x="1930363" y="5273675"/>
            <a:chExt cx="5872237" cy="2948100"/>
          </a:xfrm>
        </p:grpSpPr>
        <p:cxnSp>
          <p:nvCxnSpPr>
            <p:cNvPr id="1346" name="Google Shape;1346;p148"/>
            <p:cNvCxnSpPr/>
            <p:nvPr/>
          </p:nvCxnSpPr>
          <p:spPr>
            <a:xfrm>
              <a:off x="1930400" y="5273675"/>
              <a:ext cx="5872200" cy="2948100"/>
            </a:xfrm>
            <a:prstGeom prst="straightConnector1">
              <a:avLst/>
            </a:prstGeom>
            <a:noFill/>
            <a:ln w="119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7" name="Google Shape;1347;p148"/>
            <p:cNvCxnSpPr/>
            <p:nvPr/>
          </p:nvCxnSpPr>
          <p:spPr>
            <a:xfrm flipH="1">
              <a:off x="1930363" y="5273675"/>
              <a:ext cx="5872200" cy="2948100"/>
            </a:xfrm>
            <a:prstGeom prst="straightConnector1">
              <a:avLst/>
            </a:prstGeom>
            <a:noFill/>
            <a:ln w="119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348" name="Google Shape;1348;p148"/>
          <p:cNvGrpSpPr/>
          <p:nvPr/>
        </p:nvGrpSpPr>
        <p:grpSpPr>
          <a:xfrm>
            <a:off x="3470838" y="3340409"/>
            <a:ext cx="2202089" cy="1105538"/>
            <a:chOff x="1930363" y="5273675"/>
            <a:chExt cx="5872237" cy="2948100"/>
          </a:xfrm>
        </p:grpSpPr>
        <p:cxnSp>
          <p:nvCxnSpPr>
            <p:cNvPr id="1349" name="Google Shape;1349;p148"/>
            <p:cNvCxnSpPr/>
            <p:nvPr/>
          </p:nvCxnSpPr>
          <p:spPr>
            <a:xfrm>
              <a:off x="1930400" y="5273675"/>
              <a:ext cx="5872200" cy="2948100"/>
            </a:xfrm>
            <a:prstGeom prst="straightConnector1">
              <a:avLst/>
            </a:prstGeom>
            <a:noFill/>
            <a:ln w="119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50" name="Google Shape;1350;p148"/>
            <p:cNvCxnSpPr/>
            <p:nvPr/>
          </p:nvCxnSpPr>
          <p:spPr>
            <a:xfrm flipH="1">
              <a:off x="1930363" y="5273675"/>
              <a:ext cx="5872200" cy="2948100"/>
            </a:xfrm>
            <a:prstGeom prst="straightConnector1">
              <a:avLst/>
            </a:prstGeom>
            <a:noFill/>
            <a:ln w="119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351" name="Google Shape;1351;p148"/>
          <p:cNvGrpSpPr/>
          <p:nvPr/>
        </p:nvGrpSpPr>
        <p:grpSpPr>
          <a:xfrm>
            <a:off x="6221002" y="1821172"/>
            <a:ext cx="2202075" cy="2624738"/>
            <a:chOff x="16589339" y="5273675"/>
            <a:chExt cx="5872200" cy="6999300"/>
          </a:xfrm>
        </p:grpSpPr>
        <p:cxnSp>
          <p:nvCxnSpPr>
            <p:cNvPr id="1352" name="Google Shape;1352;p148"/>
            <p:cNvCxnSpPr/>
            <p:nvPr/>
          </p:nvCxnSpPr>
          <p:spPr>
            <a:xfrm>
              <a:off x="16589375" y="5273675"/>
              <a:ext cx="5862600" cy="6970800"/>
            </a:xfrm>
            <a:prstGeom prst="straightConnector1">
              <a:avLst/>
            </a:prstGeom>
            <a:noFill/>
            <a:ln w="119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53" name="Google Shape;1353;p148"/>
            <p:cNvCxnSpPr/>
            <p:nvPr/>
          </p:nvCxnSpPr>
          <p:spPr>
            <a:xfrm flipH="1">
              <a:off x="16589339" y="5273675"/>
              <a:ext cx="5872200" cy="6999300"/>
            </a:xfrm>
            <a:prstGeom prst="straightConnector1">
              <a:avLst/>
            </a:prstGeom>
            <a:noFill/>
            <a:ln w="119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354" name="Google Shape;1354;p148" title="svgviewer-png-output (7).png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p148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23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149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YDB — распределенная СУБД</a:t>
            </a:r>
            <a:endParaRPr/>
          </a:p>
        </p:txBody>
      </p:sp>
      <p:sp>
        <p:nvSpPr>
          <p:cNvPr id="1362" name="Google Shape;1362;p149"/>
          <p:cNvSpPr txBox="1">
            <a:spLocks noGrp="1"/>
          </p:cNvSpPr>
          <p:nvPr>
            <p:ph type="body" idx="1"/>
          </p:nvPr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Конкуренты — распределенные СУБД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363" name="Google Shape;1363;p149"/>
          <p:cNvGrpSpPr/>
          <p:nvPr/>
        </p:nvGrpSpPr>
        <p:grpSpPr>
          <a:xfrm>
            <a:off x="587481" y="1449506"/>
            <a:ext cx="7967120" cy="3008814"/>
            <a:chOff x="1566617" y="3865349"/>
            <a:chExt cx="21245653" cy="8023505"/>
          </a:xfrm>
        </p:grpSpPr>
        <p:sp>
          <p:nvSpPr>
            <p:cNvPr id="1364" name="Google Shape;1364;p149"/>
            <p:cNvSpPr/>
            <p:nvPr/>
          </p:nvSpPr>
          <p:spPr>
            <a:xfrm>
              <a:off x="1584000" y="4550554"/>
              <a:ext cx="15775200" cy="7338300"/>
            </a:xfrm>
            <a:prstGeom prst="roundRect">
              <a:avLst>
                <a:gd name="adj" fmla="val 5192"/>
              </a:avLst>
            </a:prstGeom>
            <a:noFill/>
            <a:ln w="119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25" tIns="80925" rIns="33725" bIns="8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49"/>
            <p:cNvSpPr/>
            <p:nvPr/>
          </p:nvSpPr>
          <p:spPr>
            <a:xfrm>
              <a:off x="2292113" y="8788098"/>
              <a:ext cx="14586300" cy="2785200"/>
            </a:xfrm>
            <a:prstGeom prst="roundRect">
              <a:avLst>
                <a:gd name="adj" fmla="val 13679"/>
              </a:avLst>
            </a:prstGeom>
            <a:noFill/>
            <a:ln w="119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25" tIns="80925" rIns="33725" bIns="8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149"/>
            <p:cNvSpPr/>
            <p:nvPr/>
          </p:nvSpPr>
          <p:spPr>
            <a:xfrm>
              <a:off x="2292113" y="5717739"/>
              <a:ext cx="14586300" cy="2785200"/>
            </a:xfrm>
            <a:prstGeom prst="roundRect">
              <a:avLst>
                <a:gd name="adj" fmla="val 13679"/>
              </a:avLst>
            </a:prstGeom>
            <a:noFill/>
            <a:ln w="119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25" tIns="80925" rIns="33725" bIns="8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49"/>
            <p:cNvSpPr/>
            <p:nvPr/>
          </p:nvSpPr>
          <p:spPr>
            <a:xfrm>
              <a:off x="17717970" y="4550554"/>
              <a:ext cx="5047200" cy="1897800"/>
            </a:xfrm>
            <a:prstGeom prst="roundRect">
              <a:avLst>
                <a:gd name="adj" fmla="val 20076"/>
              </a:avLst>
            </a:prstGeom>
            <a:noFill/>
            <a:ln w="119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25" tIns="80925" rIns="33725" bIns="8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149"/>
            <p:cNvSpPr/>
            <p:nvPr/>
          </p:nvSpPr>
          <p:spPr>
            <a:xfrm>
              <a:off x="17717970" y="6795614"/>
              <a:ext cx="5094300" cy="3066900"/>
            </a:xfrm>
            <a:prstGeom prst="roundRect">
              <a:avLst>
                <a:gd name="adj" fmla="val 12423"/>
              </a:avLst>
            </a:prstGeom>
            <a:noFill/>
            <a:ln w="119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25" tIns="80925" rIns="33725" bIns="8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149"/>
            <p:cNvSpPr/>
            <p:nvPr/>
          </p:nvSpPr>
          <p:spPr>
            <a:xfrm>
              <a:off x="17717970" y="10229152"/>
              <a:ext cx="5047200" cy="1659600"/>
            </a:xfrm>
            <a:prstGeom prst="roundRect">
              <a:avLst>
                <a:gd name="adj" fmla="val 22957"/>
              </a:avLst>
            </a:prstGeom>
            <a:noFill/>
            <a:ln w="119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25" tIns="80925" rIns="33725" bIns="8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70" name="Google Shape;1370;p149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8136" y="6755780"/>
              <a:ext cx="1775935" cy="1104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1" name="Google Shape;1371;p149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3118" y="6737432"/>
              <a:ext cx="2475282" cy="12995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2" name="Google Shape;1372;p149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75210" y="7190919"/>
              <a:ext cx="2666531" cy="1333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3" name="Google Shape;1373;p149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87947" y="10554028"/>
              <a:ext cx="1945707" cy="1052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4" name="Google Shape;1374;p149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8136" y="9185048"/>
              <a:ext cx="2917523" cy="793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5" name="Google Shape;1375;p149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6290" y="10059068"/>
              <a:ext cx="2284283" cy="11421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6" name="Google Shape;1376;p149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8136" y="10342123"/>
              <a:ext cx="1726125" cy="576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7" name="Google Shape;1377;p149"/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04219" y="6730538"/>
              <a:ext cx="3081009" cy="1083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8" name="Google Shape;1378;p149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852128" y="6505674"/>
              <a:ext cx="1474800" cy="1469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9" name="Google Shape;1379;p149"/>
            <p:cNvSpPr txBox="1"/>
            <p:nvPr/>
          </p:nvSpPr>
          <p:spPr>
            <a:xfrm>
              <a:off x="2528728" y="5230211"/>
              <a:ext cx="1772400" cy="107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875" tIns="108875" rIns="108875" bIns="1088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OLTP</a:t>
              </a:r>
              <a:endParaRPr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149"/>
            <p:cNvSpPr txBox="1"/>
            <p:nvPr/>
          </p:nvSpPr>
          <p:spPr>
            <a:xfrm>
              <a:off x="2292150" y="8278140"/>
              <a:ext cx="2282100" cy="107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875" tIns="108875" rIns="108875" bIns="1088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OLAP</a:t>
              </a:r>
              <a:endParaRPr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49"/>
            <p:cNvSpPr txBox="1"/>
            <p:nvPr/>
          </p:nvSpPr>
          <p:spPr>
            <a:xfrm>
              <a:off x="17839890" y="6413292"/>
              <a:ext cx="3166800" cy="7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625" tIns="78625" rIns="78625" bIns="7862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Message Broker</a:t>
              </a:r>
              <a:endParaRPr sz="9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49"/>
            <p:cNvSpPr txBox="1"/>
            <p:nvPr/>
          </p:nvSpPr>
          <p:spPr>
            <a:xfrm>
              <a:off x="18054776" y="9842379"/>
              <a:ext cx="2267100" cy="80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125" tIns="80125" rIns="80125" bIns="8012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Coordiantion</a:t>
              </a:r>
              <a:endParaRPr sz="9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49"/>
            <p:cNvSpPr txBox="1"/>
            <p:nvPr/>
          </p:nvSpPr>
          <p:spPr>
            <a:xfrm>
              <a:off x="17894206" y="4194175"/>
              <a:ext cx="2176200" cy="7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900" tIns="76900" rIns="76900" bIns="769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0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Document</a:t>
              </a:r>
              <a:endParaRPr sz="8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84" name="Google Shape;1384;p149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57490" y="4977634"/>
              <a:ext cx="1964385" cy="982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5" name="Google Shape;1385;p149"/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19111" y="4722674"/>
              <a:ext cx="1399948" cy="13999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6" name="Google Shape;1386;p149"/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67195" y="8476585"/>
              <a:ext cx="3571901" cy="11891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7" name="Google Shape;1387;p149"/>
            <p:cNvSpPr/>
            <p:nvPr/>
          </p:nvSpPr>
          <p:spPr>
            <a:xfrm>
              <a:off x="11140466" y="9200879"/>
              <a:ext cx="5448900" cy="2056500"/>
            </a:xfrm>
            <a:prstGeom prst="roundRect">
              <a:avLst>
                <a:gd name="adj" fmla="val 18526"/>
              </a:avLst>
            </a:prstGeom>
            <a:noFill/>
            <a:ln w="119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25" tIns="80925" rIns="33725" bIns="8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49"/>
            <p:cNvSpPr txBox="1"/>
            <p:nvPr/>
          </p:nvSpPr>
          <p:spPr>
            <a:xfrm>
              <a:off x="10700639" y="8673241"/>
              <a:ext cx="5770200" cy="107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875" tIns="108875" rIns="108875" bIns="1088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Федеративные запросы</a:t>
              </a:r>
              <a:endParaRPr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89" name="Google Shape;1389;p149"/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3325" y="9501462"/>
              <a:ext cx="1482965" cy="699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0" name="Google Shape;1390;p149"/>
            <p:cNvPicPr preferRelativeResize="0"/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5025" y="9634540"/>
              <a:ext cx="1735728" cy="132902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91" name="Google Shape;1391;p149"/>
            <p:cNvGrpSpPr/>
            <p:nvPr/>
          </p:nvGrpSpPr>
          <p:grpSpPr>
            <a:xfrm>
              <a:off x="5187103" y="4762804"/>
              <a:ext cx="8568104" cy="852754"/>
              <a:chOff x="4848368" y="4597488"/>
              <a:chExt cx="9127628" cy="908441"/>
            </a:xfrm>
          </p:grpSpPr>
          <p:pic>
            <p:nvPicPr>
              <p:cNvPr id="1392" name="Google Shape;1392;p149"/>
              <p:cNvPicPr preferRelativeResize="0"/>
              <p:nvPr/>
            </p:nvPicPr>
            <p:blipFill rotWithShape="1">
              <a:blip r:embed="rId1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48368" y="4627898"/>
                <a:ext cx="2175679" cy="8476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93" name="Google Shape;1393;p149"/>
              <p:cNvPicPr preferRelativeResize="0"/>
              <p:nvPr/>
            </p:nvPicPr>
            <p:blipFill rotWithShape="1">
              <a:blip r:embed="rId1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87839" y="4597502"/>
                <a:ext cx="1888157" cy="9084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94" name="Google Shape;1394;p149"/>
              <p:cNvPicPr preferRelativeResize="0"/>
              <p:nvPr/>
            </p:nvPicPr>
            <p:blipFill rotWithShape="1">
              <a:blip r:embed="rId1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93283" y="4597488"/>
                <a:ext cx="2725321" cy="9084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5" name="Google Shape;1395;p149"/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33579" y="10325226"/>
              <a:ext cx="1847808" cy="628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6" name="Google Shape;1396;p149"/>
            <p:cNvSpPr/>
            <p:nvPr/>
          </p:nvSpPr>
          <p:spPr>
            <a:xfrm>
              <a:off x="7548841" y="6122660"/>
              <a:ext cx="3309300" cy="5134800"/>
            </a:xfrm>
            <a:prstGeom prst="roundRect">
              <a:avLst>
                <a:gd name="adj" fmla="val 11513"/>
              </a:avLst>
            </a:prstGeom>
            <a:solidFill>
              <a:schemeClr val="lt1"/>
            </a:solidFill>
            <a:ln w="119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25" tIns="80925" rIns="33725" bIns="8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97" name="Google Shape;1397;p149"/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4270" y="6529329"/>
              <a:ext cx="2858552" cy="1486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8" name="Google Shape;1398;p149"/>
            <p:cNvSpPr txBox="1"/>
            <p:nvPr/>
          </p:nvSpPr>
          <p:spPr>
            <a:xfrm>
              <a:off x="7211570" y="5598184"/>
              <a:ext cx="3081000" cy="107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875" tIns="108875" rIns="108875" bIns="1088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Vector</a:t>
              </a:r>
              <a:endParaRPr sz="12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99" name="Google Shape;1399;p149"/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3049" y="9282373"/>
              <a:ext cx="3081010" cy="17715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0" name="Google Shape;1400;p149"/>
            <p:cNvSpPr txBox="1"/>
            <p:nvPr/>
          </p:nvSpPr>
          <p:spPr>
            <a:xfrm>
              <a:off x="1566617" y="3865349"/>
              <a:ext cx="2919000" cy="12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875" tIns="108875" rIns="108875" bIns="1088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70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HTAP</a:t>
              </a:r>
              <a:endParaRPr sz="17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01" name="Google Shape;1401;p149" title="svgviewer-png-output (7).png"/>
          <p:cNvPicPr preferRelativeResize="0"/>
          <p:nvPr/>
        </p:nvPicPr>
        <p:blipFill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2" name="Google Shape;1402;p149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24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50"/>
          <p:cNvSpPr txBox="1"/>
          <p:nvPr/>
        </p:nvSpPr>
        <p:spPr>
          <a:xfrm>
            <a:off x="594050" y="140625"/>
            <a:ext cx="83502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/>
              <a:t>Распределенный консенсус, </a:t>
            </a:r>
            <a:br>
              <a:rPr lang="ru" sz="2700"/>
            </a:br>
            <a:r>
              <a:rPr lang="ru" sz="2700"/>
              <a:t>распределенные транзакции, </a:t>
            </a:r>
            <a:br>
              <a:rPr lang="ru" sz="2700"/>
            </a:br>
            <a:r>
              <a:rPr lang="ru" sz="2700"/>
              <a:t>Calvin и YDB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150"/>
          <p:cNvSpPr/>
          <p:nvPr/>
        </p:nvSpPr>
        <p:spPr>
          <a:xfrm>
            <a:off x="5521275" y="3600448"/>
            <a:ext cx="1998900" cy="7179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AR1u5OZIm8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0" name="Google Shape;1410;p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1275" y="1436850"/>
            <a:ext cx="1998900" cy="1998900"/>
          </a:xfrm>
          <a:prstGeom prst="roundRect">
            <a:avLst>
              <a:gd name="adj" fmla="val 5199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1" name="Google Shape;1411;p150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150" title="ezgif.com-video-to-gif-converter.gif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75" y="1441381"/>
            <a:ext cx="4665900" cy="3283500"/>
          </a:xfrm>
          <a:prstGeom prst="roundRect">
            <a:avLst>
              <a:gd name="adj" fmla="val 3338"/>
            </a:avLst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3" name="Google Shape;1413;p150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25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151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Разделение слоёв Compute и Storage</a:t>
            </a:r>
            <a:endParaRPr/>
          </a:p>
        </p:txBody>
      </p:sp>
      <p:sp>
        <p:nvSpPr>
          <p:cNvPr id="1419" name="Google Shape;1419;p151"/>
          <p:cNvSpPr txBox="1"/>
          <p:nvPr/>
        </p:nvSpPr>
        <p:spPr>
          <a:xfrm>
            <a:off x="594039" y="1632700"/>
            <a:ext cx="34317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32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Среды выполнения для таблеток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 запросов запущены на вычислительных узлах</a:t>
            </a:r>
            <a:endParaRPr sz="500"/>
          </a:p>
          <a:p>
            <a:pPr marL="203200" marR="0" lvl="0" indent="-2032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Данные размещены на узлах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хранения</a:t>
            </a:r>
            <a:endParaRPr sz="500"/>
          </a:p>
          <a:p>
            <a:pPr marL="203200" marR="0" lvl="0" indent="-2032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Каждый «узел» — процесс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операционной системе</a:t>
            </a:r>
            <a:endParaRPr sz="500"/>
          </a:p>
        </p:txBody>
      </p:sp>
      <p:grpSp>
        <p:nvGrpSpPr>
          <p:cNvPr id="1420" name="Google Shape;1420;p151"/>
          <p:cNvGrpSpPr/>
          <p:nvPr/>
        </p:nvGrpSpPr>
        <p:grpSpPr>
          <a:xfrm>
            <a:off x="3749246" y="1414353"/>
            <a:ext cx="4805720" cy="2903979"/>
            <a:chOff x="8912643" y="3611950"/>
            <a:chExt cx="13180800" cy="7964836"/>
          </a:xfrm>
        </p:grpSpPr>
        <p:grpSp>
          <p:nvGrpSpPr>
            <p:cNvPr id="1421" name="Google Shape;1421;p151"/>
            <p:cNvGrpSpPr/>
            <p:nvPr/>
          </p:nvGrpSpPr>
          <p:grpSpPr>
            <a:xfrm>
              <a:off x="9290166" y="4434461"/>
              <a:ext cx="2193681" cy="3854315"/>
              <a:chOff x="12940722" y="4554538"/>
              <a:chExt cx="2193900" cy="3854700"/>
            </a:xfrm>
          </p:grpSpPr>
          <p:pic>
            <p:nvPicPr>
              <p:cNvPr id="1422" name="Google Shape;1422;p151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223187" y="4946940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23" name="Google Shape;1423;p151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37587" y="4946940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24" name="Google Shape;1424;p151"/>
              <p:cNvSpPr/>
              <p:nvPr/>
            </p:nvSpPr>
            <p:spPr>
              <a:xfrm>
                <a:off x="12940722" y="4554538"/>
                <a:ext cx="2193900" cy="3854700"/>
              </a:xfrm>
              <a:prstGeom prst="roundRect">
                <a:avLst>
                  <a:gd name="adj" fmla="val 16667"/>
                </a:avLst>
              </a:prstGeom>
              <a:noFill/>
              <a:ln w="11900" cap="flat" cmpd="sng">
                <a:solidFill>
                  <a:srgbClr val="9EB9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151"/>
              <p:cNvSpPr/>
              <p:nvPr/>
            </p:nvSpPr>
            <p:spPr>
              <a:xfrm>
                <a:off x="13307506" y="6028905"/>
                <a:ext cx="1473300" cy="540000"/>
              </a:xfrm>
              <a:prstGeom prst="roundRect">
                <a:avLst>
                  <a:gd name="adj" fmla="val 50000"/>
                </a:avLst>
              </a:prstGeom>
              <a:solidFill>
                <a:srgbClr val="5182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Tablet</a:t>
                </a:r>
                <a:endPara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151"/>
              <p:cNvSpPr/>
              <p:nvPr/>
            </p:nvSpPr>
            <p:spPr>
              <a:xfrm>
                <a:off x="13307506" y="6763690"/>
                <a:ext cx="1473300" cy="540000"/>
              </a:xfrm>
              <a:prstGeom prst="roundRect">
                <a:avLst>
                  <a:gd name="adj" fmla="val 50000"/>
                </a:avLst>
              </a:prstGeom>
              <a:solidFill>
                <a:srgbClr val="5182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Tablet</a:t>
                </a:r>
                <a:endPara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151"/>
              <p:cNvSpPr/>
              <p:nvPr/>
            </p:nvSpPr>
            <p:spPr>
              <a:xfrm>
                <a:off x="13307506" y="7514805"/>
                <a:ext cx="1473300" cy="540000"/>
              </a:xfrm>
              <a:prstGeom prst="roundRect">
                <a:avLst>
                  <a:gd name="adj" fmla="val 50000"/>
                </a:avLst>
              </a:prstGeom>
              <a:solidFill>
                <a:srgbClr val="5182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Tablet</a:t>
                </a:r>
                <a:endPara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8" name="Google Shape;1428;p151"/>
            <p:cNvGrpSpPr/>
            <p:nvPr/>
          </p:nvGrpSpPr>
          <p:grpSpPr>
            <a:xfrm>
              <a:off x="9278229" y="9737967"/>
              <a:ext cx="2193681" cy="1466853"/>
              <a:chOff x="11113581" y="10715465"/>
              <a:chExt cx="2193900" cy="1467000"/>
            </a:xfrm>
          </p:grpSpPr>
          <p:pic>
            <p:nvPicPr>
              <p:cNvPr id="1429" name="Google Shape;1429;p151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380252" y="11091295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30" name="Google Shape;1430;p151"/>
              <p:cNvSpPr/>
              <p:nvPr/>
            </p:nvSpPr>
            <p:spPr>
              <a:xfrm>
                <a:off x="11113581" y="10715465"/>
                <a:ext cx="2193900" cy="1467000"/>
              </a:xfrm>
              <a:prstGeom prst="roundRect">
                <a:avLst>
                  <a:gd name="adj" fmla="val 24459"/>
                </a:avLst>
              </a:prstGeom>
              <a:noFill/>
              <a:ln w="11900" cap="flat" cmpd="sng">
                <a:solidFill>
                  <a:srgbClr val="9EB9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31" name="Google Shape;1431;p151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343639" y="11091295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32" name="Google Shape;1432;p151"/>
            <p:cNvSpPr/>
            <p:nvPr/>
          </p:nvSpPr>
          <p:spPr>
            <a:xfrm>
              <a:off x="8912643" y="3890366"/>
              <a:ext cx="10617000" cy="4752600"/>
            </a:xfrm>
            <a:prstGeom prst="roundRect">
              <a:avLst>
                <a:gd name="adj" fmla="val 9453"/>
              </a:avLst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33" name="Google Shape;1433;p151"/>
            <p:cNvGrpSpPr/>
            <p:nvPr/>
          </p:nvGrpSpPr>
          <p:grpSpPr>
            <a:xfrm>
              <a:off x="11853754" y="4434461"/>
              <a:ext cx="2193681" cy="3854315"/>
              <a:chOff x="12940722" y="4554538"/>
              <a:chExt cx="2193900" cy="3854700"/>
            </a:xfrm>
          </p:grpSpPr>
          <p:pic>
            <p:nvPicPr>
              <p:cNvPr id="1434" name="Google Shape;1434;p151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223187" y="4946940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35" name="Google Shape;1435;p151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37587" y="4946940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36" name="Google Shape;1436;p151"/>
              <p:cNvSpPr/>
              <p:nvPr/>
            </p:nvSpPr>
            <p:spPr>
              <a:xfrm>
                <a:off x="12940722" y="4554538"/>
                <a:ext cx="2193900" cy="3854700"/>
              </a:xfrm>
              <a:prstGeom prst="roundRect">
                <a:avLst>
                  <a:gd name="adj" fmla="val 16667"/>
                </a:avLst>
              </a:prstGeom>
              <a:noFill/>
              <a:ln w="11900" cap="flat" cmpd="sng">
                <a:solidFill>
                  <a:srgbClr val="9EB9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151"/>
              <p:cNvSpPr/>
              <p:nvPr/>
            </p:nvSpPr>
            <p:spPr>
              <a:xfrm>
                <a:off x="13307506" y="6028905"/>
                <a:ext cx="1473300" cy="540000"/>
              </a:xfrm>
              <a:prstGeom prst="roundRect">
                <a:avLst>
                  <a:gd name="adj" fmla="val 50000"/>
                </a:avLst>
              </a:prstGeom>
              <a:solidFill>
                <a:srgbClr val="5182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Tablet</a:t>
                </a:r>
                <a:endPara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151"/>
              <p:cNvSpPr/>
              <p:nvPr/>
            </p:nvSpPr>
            <p:spPr>
              <a:xfrm>
                <a:off x="13307506" y="6763690"/>
                <a:ext cx="1473300" cy="540000"/>
              </a:xfrm>
              <a:prstGeom prst="roundRect">
                <a:avLst>
                  <a:gd name="adj" fmla="val 50000"/>
                </a:avLst>
              </a:prstGeom>
              <a:solidFill>
                <a:srgbClr val="5182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Tablet</a:t>
                </a:r>
                <a:endPara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151"/>
              <p:cNvSpPr/>
              <p:nvPr/>
            </p:nvSpPr>
            <p:spPr>
              <a:xfrm>
                <a:off x="13307506" y="7514805"/>
                <a:ext cx="1473300" cy="540000"/>
              </a:xfrm>
              <a:prstGeom prst="roundRect">
                <a:avLst>
                  <a:gd name="adj" fmla="val 50000"/>
                </a:avLst>
              </a:prstGeom>
              <a:solidFill>
                <a:srgbClr val="5182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Tablet</a:t>
                </a:r>
                <a:endPara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40" name="Google Shape;1440;p151"/>
            <p:cNvGrpSpPr/>
            <p:nvPr/>
          </p:nvGrpSpPr>
          <p:grpSpPr>
            <a:xfrm>
              <a:off x="14401012" y="4434461"/>
              <a:ext cx="2193681" cy="3854315"/>
              <a:chOff x="12940722" y="4554538"/>
              <a:chExt cx="2193900" cy="3854700"/>
            </a:xfrm>
          </p:grpSpPr>
          <p:pic>
            <p:nvPicPr>
              <p:cNvPr id="1441" name="Google Shape;1441;p151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223187" y="4946940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42" name="Google Shape;1442;p151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37587" y="4946940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43" name="Google Shape;1443;p151"/>
              <p:cNvSpPr/>
              <p:nvPr/>
            </p:nvSpPr>
            <p:spPr>
              <a:xfrm>
                <a:off x="12940722" y="4554538"/>
                <a:ext cx="2193900" cy="3854700"/>
              </a:xfrm>
              <a:prstGeom prst="roundRect">
                <a:avLst>
                  <a:gd name="adj" fmla="val 16667"/>
                </a:avLst>
              </a:prstGeom>
              <a:noFill/>
              <a:ln w="11900" cap="flat" cmpd="sng">
                <a:solidFill>
                  <a:srgbClr val="9EB9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151"/>
              <p:cNvSpPr/>
              <p:nvPr/>
            </p:nvSpPr>
            <p:spPr>
              <a:xfrm>
                <a:off x="13307506" y="6028905"/>
                <a:ext cx="1473300" cy="540000"/>
              </a:xfrm>
              <a:prstGeom prst="roundRect">
                <a:avLst>
                  <a:gd name="adj" fmla="val 50000"/>
                </a:avLst>
              </a:prstGeom>
              <a:solidFill>
                <a:srgbClr val="5182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Tablet</a:t>
                </a:r>
                <a:endPara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151"/>
              <p:cNvSpPr/>
              <p:nvPr/>
            </p:nvSpPr>
            <p:spPr>
              <a:xfrm>
                <a:off x="13307506" y="6763690"/>
                <a:ext cx="1473300" cy="540000"/>
              </a:xfrm>
              <a:prstGeom prst="roundRect">
                <a:avLst>
                  <a:gd name="adj" fmla="val 50000"/>
                </a:avLst>
              </a:prstGeom>
              <a:solidFill>
                <a:srgbClr val="5182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Tablet</a:t>
                </a:r>
                <a:endPara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151"/>
              <p:cNvSpPr/>
              <p:nvPr/>
            </p:nvSpPr>
            <p:spPr>
              <a:xfrm>
                <a:off x="13307506" y="7514805"/>
                <a:ext cx="1473300" cy="540000"/>
              </a:xfrm>
              <a:prstGeom prst="roundRect">
                <a:avLst>
                  <a:gd name="adj" fmla="val 50000"/>
                </a:avLst>
              </a:prstGeom>
              <a:solidFill>
                <a:srgbClr val="5182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Tablet</a:t>
                </a:r>
                <a:endPara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47" name="Google Shape;1447;p151"/>
            <p:cNvGrpSpPr/>
            <p:nvPr/>
          </p:nvGrpSpPr>
          <p:grpSpPr>
            <a:xfrm>
              <a:off x="16964600" y="4434461"/>
              <a:ext cx="2193681" cy="3854315"/>
              <a:chOff x="12940722" y="4554538"/>
              <a:chExt cx="2193900" cy="3854700"/>
            </a:xfrm>
          </p:grpSpPr>
          <p:pic>
            <p:nvPicPr>
              <p:cNvPr id="1448" name="Google Shape;1448;p151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223187" y="4946940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49" name="Google Shape;1449;p151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37587" y="4946940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50" name="Google Shape;1450;p151"/>
              <p:cNvSpPr/>
              <p:nvPr/>
            </p:nvSpPr>
            <p:spPr>
              <a:xfrm>
                <a:off x="12940722" y="4554538"/>
                <a:ext cx="2193900" cy="3854700"/>
              </a:xfrm>
              <a:prstGeom prst="roundRect">
                <a:avLst>
                  <a:gd name="adj" fmla="val 16667"/>
                </a:avLst>
              </a:prstGeom>
              <a:noFill/>
              <a:ln w="11900" cap="flat" cmpd="sng">
                <a:solidFill>
                  <a:srgbClr val="9EB9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151"/>
              <p:cNvSpPr/>
              <p:nvPr/>
            </p:nvSpPr>
            <p:spPr>
              <a:xfrm>
                <a:off x="13307506" y="6028905"/>
                <a:ext cx="1473300" cy="540000"/>
              </a:xfrm>
              <a:prstGeom prst="roundRect">
                <a:avLst>
                  <a:gd name="adj" fmla="val 50000"/>
                </a:avLst>
              </a:prstGeom>
              <a:solidFill>
                <a:srgbClr val="5182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Tablet</a:t>
                </a:r>
                <a:endPara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151"/>
              <p:cNvSpPr/>
              <p:nvPr/>
            </p:nvSpPr>
            <p:spPr>
              <a:xfrm>
                <a:off x="13307506" y="6763690"/>
                <a:ext cx="1473300" cy="540000"/>
              </a:xfrm>
              <a:prstGeom prst="roundRect">
                <a:avLst>
                  <a:gd name="adj" fmla="val 50000"/>
                </a:avLst>
              </a:prstGeom>
              <a:solidFill>
                <a:srgbClr val="5182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Tablet</a:t>
                </a:r>
                <a:endPara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151"/>
              <p:cNvSpPr/>
              <p:nvPr/>
            </p:nvSpPr>
            <p:spPr>
              <a:xfrm>
                <a:off x="13307506" y="7514805"/>
                <a:ext cx="1473300" cy="540000"/>
              </a:xfrm>
              <a:prstGeom prst="roundRect">
                <a:avLst>
                  <a:gd name="adj" fmla="val 50000"/>
                </a:avLst>
              </a:prstGeom>
              <a:solidFill>
                <a:srgbClr val="5182F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9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Tablet</a:t>
                </a:r>
                <a:endPara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54" name="Google Shape;1454;p151"/>
            <p:cNvSpPr txBox="1"/>
            <p:nvPr/>
          </p:nvSpPr>
          <p:spPr>
            <a:xfrm>
              <a:off x="9616565" y="3611950"/>
              <a:ext cx="2555100" cy="57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Compute nodes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55" name="Google Shape;1455;p151"/>
            <p:cNvGrpSpPr/>
            <p:nvPr/>
          </p:nvGrpSpPr>
          <p:grpSpPr>
            <a:xfrm>
              <a:off x="11841817" y="9737967"/>
              <a:ext cx="2193681" cy="1466853"/>
              <a:chOff x="11113581" y="10715465"/>
              <a:chExt cx="2193900" cy="1467000"/>
            </a:xfrm>
          </p:grpSpPr>
          <p:pic>
            <p:nvPicPr>
              <p:cNvPr id="1456" name="Google Shape;1456;p151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380252" y="11091295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57" name="Google Shape;1457;p151"/>
              <p:cNvSpPr/>
              <p:nvPr/>
            </p:nvSpPr>
            <p:spPr>
              <a:xfrm>
                <a:off x="11113581" y="10715465"/>
                <a:ext cx="2193900" cy="1467000"/>
              </a:xfrm>
              <a:prstGeom prst="roundRect">
                <a:avLst>
                  <a:gd name="adj" fmla="val 24459"/>
                </a:avLst>
              </a:prstGeom>
              <a:noFill/>
              <a:ln w="11900" cap="flat" cmpd="sng">
                <a:solidFill>
                  <a:srgbClr val="9EB9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58" name="Google Shape;1458;p151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343639" y="11091295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9" name="Google Shape;1459;p151"/>
            <p:cNvGrpSpPr/>
            <p:nvPr/>
          </p:nvGrpSpPr>
          <p:grpSpPr>
            <a:xfrm>
              <a:off x="14421731" y="9737967"/>
              <a:ext cx="2193681" cy="1466853"/>
              <a:chOff x="11113581" y="10715465"/>
              <a:chExt cx="2193900" cy="1467000"/>
            </a:xfrm>
          </p:grpSpPr>
          <p:pic>
            <p:nvPicPr>
              <p:cNvPr id="1460" name="Google Shape;1460;p151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380252" y="11091295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61" name="Google Shape;1461;p151"/>
              <p:cNvSpPr/>
              <p:nvPr/>
            </p:nvSpPr>
            <p:spPr>
              <a:xfrm>
                <a:off x="11113581" y="10715465"/>
                <a:ext cx="2193900" cy="1467000"/>
              </a:xfrm>
              <a:prstGeom prst="roundRect">
                <a:avLst>
                  <a:gd name="adj" fmla="val 24459"/>
                </a:avLst>
              </a:prstGeom>
              <a:noFill/>
              <a:ln w="11900" cap="flat" cmpd="sng">
                <a:solidFill>
                  <a:srgbClr val="9EB9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62" name="Google Shape;1462;p151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343639" y="11091295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63" name="Google Shape;1463;p151"/>
            <p:cNvGrpSpPr/>
            <p:nvPr/>
          </p:nvGrpSpPr>
          <p:grpSpPr>
            <a:xfrm>
              <a:off x="17017976" y="9737967"/>
              <a:ext cx="2193681" cy="1466853"/>
              <a:chOff x="11113581" y="10715465"/>
              <a:chExt cx="2193900" cy="1467000"/>
            </a:xfrm>
          </p:grpSpPr>
          <p:pic>
            <p:nvPicPr>
              <p:cNvPr id="1464" name="Google Shape;1464;p151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380252" y="11091295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65" name="Google Shape;1465;p151"/>
              <p:cNvSpPr/>
              <p:nvPr/>
            </p:nvSpPr>
            <p:spPr>
              <a:xfrm>
                <a:off x="11113581" y="10715465"/>
                <a:ext cx="2193900" cy="1467000"/>
              </a:xfrm>
              <a:prstGeom prst="roundRect">
                <a:avLst>
                  <a:gd name="adj" fmla="val 24459"/>
                </a:avLst>
              </a:prstGeom>
              <a:noFill/>
              <a:ln w="11900" cap="flat" cmpd="sng">
                <a:solidFill>
                  <a:srgbClr val="9EB9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66" name="Google Shape;1466;p151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343639" y="11091295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67" name="Google Shape;1467;p151"/>
            <p:cNvGrpSpPr/>
            <p:nvPr/>
          </p:nvGrpSpPr>
          <p:grpSpPr>
            <a:xfrm>
              <a:off x="19548904" y="9737967"/>
              <a:ext cx="2193681" cy="1466853"/>
              <a:chOff x="11113581" y="10715465"/>
              <a:chExt cx="2193900" cy="1467000"/>
            </a:xfrm>
          </p:grpSpPr>
          <p:pic>
            <p:nvPicPr>
              <p:cNvPr id="1468" name="Google Shape;1468;p151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380252" y="11091295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69" name="Google Shape;1469;p151"/>
              <p:cNvSpPr/>
              <p:nvPr/>
            </p:nvSpPr>
            <p:spPr>
              <a:xfrm>
                <a:off x="11113581" y="10715465"/>
                <a:ext cx="2193900" cy="1467000"/>
              </a:xfrm>
              <a:prstGeom prst="roundRect">
                <a:avLst>
                  <a:gd name="adj" fmla="val 24459"/>
                </a:avLst>
              </a:prstGeom>
              <a:noFill/>
              <a:ln w="11900" cap="flat" cmpd="sng">
                <a:solidFill>
                  <a:srgbClr val="9EB9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70" name="Google Shape;1470;p151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343639" y="11091295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71" name="Google Shape;1471;p151"/>
            <p:cNvSpPr/>
            <p:nvPr/>
          </p:nvSpPr>
          <p:spPr>
            <a:xfrm>
              <a:off x="8912643" y="9187286"/>
              <a:ext cx="13180800" cy="2389500"/>
            </a:xfrm>
            <a:prstGeom prst="roundRect">
              <a:avLst>
                <a:gd name="adj" fmla="val 17660"/>
              </a:avLst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51"/>
            <p:cNvSpPr txBox="1"/>
            <p:nvPr/>
          </p:nvSpPr>
          <p:spPr>
            <a:xfrm>
              <a:off x="9602449" y="8899427"/>
              <a:ext cx="2583000" cy="57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Storage nodes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73" name="Google Shape;1473;p151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4" name="Google Shape;1474;p151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26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9" name="Google Shape;1479;p15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822" y="2110166"/>
            <a:ext cx="3257112" cy="1839940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p152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Избыточность Storage</a:t>
            </a:r>
            <a:endParaRPr/>
          </a:p>
        </p:txBody>
      </p:sp>
      <p:sp>
        <p:nvSpPr>
          <p:cNvPr id="1481" name="Google Shape;1481;p152"/>
          <p:cNvSpPr/>
          <p:nvPr/>
        </p:nvSpPr>
        <p:spPr>
          <a:xfrm>
            <a:off x="592375" y="1163836"/>
            <a:ext cx="3871200" cy="2879700"/>
          </a:xfrm>
          <a:prstGeom prst="roundRect">
            <a:avLst>
              <a:gd name="adj" fmla="val 4962"/>
            </a:avLst>
          </a:prstGeom>
          <a:noFill/>
          <a:ln w="119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3725" tIns="80925" rIns="33725" bIns="8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Google Shape;1482;p152"/>
          <p:cNvSpPr txBox="1"/>
          <p:nvPr/>
        </p:nvSpPr>
        <p:spPr>
          <a:xfrm>
            <a:off x="756313" y="1049968"/>
            <a:ext cx="429300" cy="2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3DC</a:t>
            </a:r>
            <a:endParaRPr sz="500"/>
          </a:p>
        </p:txBody>
      </p:sp>
      <p:sp>
        <p:nvSpPr>
          <p:cNvPr id="1483" name="Google Shape;1483;p152"/>
          <p:cNvSpPr/>
          <p:nvPr/>
        </p:nvSpPr>
        <p:spPr>
          <a:xfrm>
            <a:off x="4695397" y="1163473"/>
            <a:ext cx="3871200" cy="2879700"/>
          </a:xfrm>
          <a:prstGeom prst="roundRect">
            <a:avLst>
              <a:gd name="adj" fmla="val 5029"/>
            </a:avLst>
          </a:prstGeom>
          <a:noFill/>
          <a:ln w="119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3725" tIns="80925" rIns="33725" bIns="8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4" name="Google Shape;1484;p152"/>
          <p:cNvSpPr txBox="1"/>
          <p:nvPr/>
        </p:nvSpPr>
        <p:spPr>
          <a:xfrm>
            <a:off x="4859335" y="1049968"/>
            <a:ext cx="429300" cy="2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1DC</a:t>
            </a:r>
            <a:endParaRPr sz="500"/>
          </a:p>
        </p:txBody>
      </p:sp>
      <p:pic>
        <p:nvPicPr>
          <p:cNvPr id="1485" name="Google Shape;1485;p15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49" y="2110166"/>
            <a:ext cx="3257112" cy="1839940"/>
          </a:xfrm>
          <a:prstGeom prst="rect">
            <a:avLst/>
          </a:prstGeom>
          <a:noFill/>
          <a:ln>
            <a:noFill/>
          </a:ln>
        </p:spPr>
      </p:pic>
      <p:sp>
        <p:nvSpPr>
          <p:cNvPr id="1486" name="Google Shape;1486;p152"/>
          <p:cNvSpPr txBox="1"/>
          <p:nvPr/>
        </p:nvSpPr>
        <p:spPr>
          <a:xfrm>
            <a:off x="850162" y="1318874"/>
            <a:ext cx="1207800" cy="2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Mirror-3-dc</a:t>
            </a:r>
            <a:endParaRPr sz="500"/>
          </a:p>
        </p:txBody>
      </p:sp>
      <p:sp>
        <p:nvSpPr>
          <p:cNvPr id="1487" name="Google Shape;1487;p152"/>
          <p:cNvSpPr txBox="1"/>
          <p:nvPr/>
        </p:nvSpPr>
        <p:spPr>
          <a:xfrm>
            <a:off x="4973658" y="1318874"/>
            <a:ext cx="1207800" cy="2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Block-4-2</a:t>
            </a:r>
            <a:endParaRPr sz="500"/>
          </a:p>
        </p:txBody>
      </p:sp>
      <p:sp>
        <p:nvSpPr>
          <p:cNvPr id="1488" name="Google Shape;1488;p152"/>
          <p:cNvSpPr txBox="1"/>
          <p:nvPr/>
        </p:nvSpPr>
        <p:spPr>
          <a:xfrm>
            <a:off x="5577534" y="1314650"/>
            <a:ext cx="2545200" cy="2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Erasure-кодирование, коды Reed-Solomon</a:t>
            </a:r>
            <a:endParaRPr sz="500"/>
          </a:p>
        </p:txBody>
      </p:sp>
      <p:sp>
        <p:nvSpPr>
          <p:cNvPr id="1489" name="Google Shape;1489;p152"/>
          <p:cNvSpPr txBox="1"/>
          <p:nvPr/>
        </p:nvSpPr>
        <p:spPr>
          <a:xfrm>
            <a:off x="863260" y="1502396"/>
            <a:ext cx="9585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39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</a:pPr>
            <a:r>
              <a:rPr lang="ru" sz="1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5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152"/>
          <p:cNvSpPr txBox="1"/>
          <p:nvPr/>
        </p:nvSpPr>
        <p:spPr>
          <a:xfrm>
            <a:off x="863260" y="1780806"/>
            <a:ext cx="17421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зоны доступности</a:t>
            </a:r>
            <a:endParaRPr sz="500"/>
          </a:p>
        </p:txBody>
      </p:sp>
      <p:sp>
        <p:nvSpPr>
          <p:cNvPr id="1491" name="Google Shape;1491;p152"/>
          <p:cNvSpPr txBox="1"/>
          <p:nvPr/>
        </p:nvSpPr>
        <p:spPr>
          <a:xfrm>
            <a:off x="1862580" y="1510096"/>
            <a:ext cx="9585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39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</a:pPr>
            <a:r>
              <a:rPr lang="ru" sz="1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9+</a:t>
            </a:r>
            <a:endParaRPr sz="15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152"/>
          <p:cNvSpPr txBox="1"/>
          <p:nvPr/>
        </p:nvSpPr>
        <p:spPr>
          <a:xfrm>
            <a:off x="1862580" y="1788505"/>
            <a:ext cx="17421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узлов хранения</a:t>
            </a:r>
            <a:endParaRPr sz="500"/>
          </a:p>
        </p:txBody>
      </p:sp>
      <p:sp>
        <p:nvSpPr>
          <p:cNvPr id="1493" name="Google Shape;1493;p152"/>
          <p:cNvSpPr txBox="1"/>
          <p:nvPr/>
        </p:nvSpPr>
        <p:spPr>
          <a:xfrm>
            <a:off x="2781579" y="1520655"/>
            <a:ext cx="9585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39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</a:pPr>
            <a:r>
              <a:rPr lang="ru" sz="1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×3</a:t>
            </a:r>
            <a:endParaRPr sz="15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152"/>
          <p:cNvSpPr txBox="1"/>
          <p:nvPr/>
        </p:nvSpPr>
        <p:spPr>
          <a:xfrm>
            <a:off x="2781579" y="1799064"/>
            <a:ext cx="17421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множитель объёма хранения</a:t>
            </a:r>
            <a:endParaRPr sz="500"/>
          </a:p>
        </p:txBody>
      </p:sp>
      <p:sp>
        <p:nvSpPr>
          <p:cNvPr id="1495" name="Google Shape;1495;p152"/>
          <p:cNvSpPr txBox="1"/>
          <p:nvPr/>
        </p:nvSpPr>
        <p:spPr>
          <a:xfrm>
            <a:off x="2788723" y="1930721"/>
            <a:ext cx="1583400" cy="2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Переживает потерю одной зоны доступности + одной серверной </a:t>
            </a:r>
            <a:br>
              <a:rPr lang="ru" sz="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стойки в любой другой зоне</a:t>
            </a:r>
            <a:endParaRPr sz="6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152"/>
          <p:cNvSpPr txBox="1"/>
          <p:nvPr/>
        </p:nvSpPr>
        <p:spPr>
          <a:xfrm>
            <a:off x="4995224" y="1502396"/>
            <a:ext cx="9585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39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</a:pPr>
            <a:r>
              <a:rPr lang="ru" sz="1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5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152"/>
          <p:cNvSpPr txBox="1"/>
          <p:nvPr/>
        </p:nvSpPr>
        <p:spPr>
          <a:xfrm>
            <a:off x="4995224" y="1780806"/>
            <a:ext cx="17421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зоны доступности</a:t>
            </a:r>
            <a:endParaRPr sz="500"/>
          </a:p>
        </p:txBody>
      </p:sp>
      <p:sp>
        <p:nvSpPr>
          <p:cNvPr id="1498" name="Google Shape;1498;p152"/>
          <p:cNvSpPr txBox="1"/>
          <p:nvPr/>
        </p:nvSpPr>
        <p:spPr>
          <a:xfrm>
            <a:off x="5994544" y="1510096"/>
            <a:ext cx="9585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39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</a:pPr>
            <a:r>
              <a:rPr lang="ru" sz="1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8+</a:t>
            </a:r>
            <a:endParaRPr sz="15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152"/>
          <p:cNvSpPr txBox="1"/>
          <p:nvPr/>
        </p:nvSpPr>
        <p:spPr>
          <a:xfrm>
            <a:off x="5994544" y="1788505"/>
            <a:ext cx="17421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узлов хранения</a:t>
            </a:r>
            <a:endParaRPr sz="500"/>
          </a:p>
        </p:txBody>
      </p:sp>
      <p:sp>
        <p:nvSpPr>
          <p:cNvPr id="1500" name="Google Shape;1500;p152"/>
          <p:cNvSpPr txBox="1"/>
          <p:nvPr/>
        </p:nvSpPr>
        <p:spPr>
          <a:xfrm>
            <a:off x="6913543" y="1520655"/>
            <a:ext cx="9585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392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</a:pPr>
            <a:r>
              <a:rPr lang="ru" sz="1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×1,5</a:t>
            </a:r>
            <a:endParaRPr sz="15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152"/>
          <p:cNvSpPr txBox="1"/>
          <p:nvPr/>
        </p:nvSpPr>
        <p:spPr>
          <a:xfrm>
            <a:off x="6913543" y="1799064"/>
            <a:ext cx="17421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множитель объёма хранения</a:t>
            </a:r>
            <a:endParaRPr sz="500"/>
          </a:p>
        </p:txBody>
      </p:sp>
      <p:sp>
        <p:nvSpPr>
          <p:cNvPr id="1502" name="Google Shape;1502;p152"/>
          <p:cNvSpPr txBox="1"/>
          <p:nvPr/>
        </p:nvSpPr>
        <p:spPr>
          <a:xfrm>
            <a:off x="6920687" y="1930721"/>
            <a:ext cx="1583400" cy="2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Переживает потерю </a:t>
            </a:r>
            <a:br>
              <a:rPr lang="ru" sz="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 серверных стоек из 8</a:t>
            </a:r>
            <a:endParaRPr sz="6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3" name="Google Shape;1503;p152"/>
          <p:cNvGrpSpPr/>
          <p:nvPr/>
        </p:nvGrpSpPr>
        <p:grpSpPr>
          <a:xfrm>
            <a:off x="2636175" y="4212813"/>
            <a:ext cx="3871013" cy="520120"/>
            <a:chOff x="8095501" y="11234169"/>
            <a:chExt cx="10322700" cy="1386987"/>
          </a:xfrm>
        </p:grpSpPr>
        <p:sp>
          <p:nvSpPr>
            <p:cNvPr id="1504" name="Google Shape;1504;p152"/>
            <p:cNvSpPr/>
            <p:nvPr/>
          </p:nvSpPr>
          <p:spPr>
            <a:xfrm>
              <a:off x="8095501" y="11523756"/>
              <a:ext cx="10322700" cy="1097400"/>
            </a:xfrm>
            <a:prstGeom prst="roundRect">
              <a:avLst>
                <a:gd name="adj" fmla="val 34719"/>
              </a:avLst>
            </a:prstGeom>
            <a:noFill/>
            <a:ln w="119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25" tIns="80925" rIns="33725" bIns="8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52"/>
            <p:cNvSpPr txBox="1"/>
            <p:nvPr/>
          </p:nvSpPr>
          <p:spPr>
            <a:xfrm>
              <a:off x="8532640" y="11234169"/>
              <a:ext cx="1144500" cy="563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900" b="0" i="0" u="none" strike="noStrike" cap="none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2DC?</a:t>
              </a:r>
              <a:endParaRPr sz="500"/>
            </a:p>
          </p:txBody>
        </p:sp>
      </p:grpSp>
      <p:pic>
        <p:nvPicPr>
          <p:cNvPr id="1506" name="Google Shape;1506;p152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152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27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2" name="Google Shape;1512;p153"/>
          <p:cNvGrpSpPr/>
          <p:nvPr/>
        </p:nvGrpSpPr>
        <p:grpSpPr>
          <a:xfrm>
            <a:off x="594027" y="1204463"/>
            <a:ext cx="7962562" cy="3345443"/>
            <a:chOff x="482222" y="3267466"/>
            <a:chExt cx="21233500" cy="8921181"/>
          </a:xfrm>
        </p:grpSpPr>
        <p:grpSp>
          <p:nvGrpSpPr>
            <p:cNvPr id="1513" name="Google Shape;1513;p153"/>
            <p:cNvGrpSpPr/>
            <p:nvPr/>
          </p:nvGrpSpPr>
          <p:grpSpPr>
            <a:xfrm>
              <a:off x="833162" y="3777024"/>
              <a:ext cx="1789200" cy="2561370"/>
              <a:chOff x="1608476" y="3104524"/>
              <a:chExt cx="2556000" cy="3659100"/>
            </a:xfrm>
          </p:grpSpPr>
          <p:sp>
            <p:nvSpPr>
              <p:cNvPr id="1514" name="Google Shape;1514;p153"/>
              <p:cNvSpPr/>
              <p:nvPr/>
            </p:nvSpPr>
            <p:spPr>
              <a:xfrm>
                <a:off x="1608476" y="3104524"/>
                <a:ext cx="2556000" cy="3659100"/>
              </a:xfrm>
              <a:prstGeom prst="roundRect">
                <a:avLst>
                  <a:gd name="adj" fmla="val 11088"/>
                </a:avLst>
              </a:prstGeom>
              <a:noFill/>
              <a:ln w="119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15" name="Google Shape;1515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77966" y="3466473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16" name="Google Shape;1516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65007" y="3466473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17" name="Google Shape;1517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77966" y="4567238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18" name="Google Shape;1518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65007" y="4567238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19" name="Google Shape;1519;p153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22877" y="5668003"/>
                <a:ext cx="727074" cy="7270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20" name="Google Shape;1520;p153"/>
            <p:cNvGrpSpPr/>
            <p:nvPr/>
          </p:nvGrpSpPr>
          <p:grpSpPr>
            <a:xfrm>
              <a:off x="2864361" y="3777036"/>
              <a:ext cx="1789200" cy="2561370"/>
              <a:chOff x="5626894" y="3198813"/>
              <a:chExt cx="2556000" cy="3659100"/>
            </a:xfrm>
          </p:grpSpPr>
          <p:sp>
            <p:nvSpPr>
              <p:cNvPr id="1521" name="Google Shape;1521;p153"/>
              <p:cNvSpPr/>
              <p:nvPr/>
            </p:nvSpPr>
            <p:spPr>
              <a:xfrm>
                <a:off x="5626894" y="3198813"/>
                <a:ext cx="2556000" cy="3659100"/>
              </a:xfrm>
              <a:prstGeom prst="roundRect">
                <a:avLst>
                  <a:gd name="adj" fmla="val 11088"/>
                </a:avLst>
              </a:prstGeom>
              <a:noFill/>
              <a:ln w="119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22" name="Google Shape;1522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96384" y="3560762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23" name="Google Shape;1523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83425" y="3560762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24" name="Google Shape;1524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96384" y="4661527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25" name="Google Shape;1525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83425" y="4661527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26" name="Google Shape;1526;p153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41295" y="5762292"/>
                <a:ext cx="727074" cy="7270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27" name="Google Shape;1527;p153"/>
            <p:cNvSpPr/>
            <p:nvPr/>
          </p:nvSpPr>
          <p:spPr>
            <a:xfrm>
              <a:off x="4916279" y="3776006"/>
              <a:ext cx="1788600" cy="2560500"/>
            </a:xfrm>
            <a:prstGeom prst="roundRect">
              <a:avLst>
                <a:gd name="adj" fmla="val 11088"/>
              </a:avLst>
            </a:prstGeom>
            <a:solidFill>
              <a:srgbClr val="FFFFFF"/>
            </a:solidFill>
            <a:ln w="11900" cap="flat" cmpd="sng">
              <a:solidFill>
                <a:srgbClr val="FF595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28" name="Google Shape;1528;p153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74897" y="4029328"/>
              <a:ext cx="503317" cy="5033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9" name="Google Shape;1529;p153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35754" y="4029328"/>
              <a:ext cx="503317" cy="5033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0" name="Google Shape;1530;p153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74897" y="4799742"/>
              <a:ext cx="503317" cy="5033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1" name="Google Shape;1531;p153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35754" y="4799742"/>
              <a:ext cx="503317" cy="5033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2" name="Google Shape;1532;p153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6301" y="5570154"/>
              <a:ext cx="508871" cy="5088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3" name="Google Shape;1533;p153"/>
            <p:cNvSpPr/>
            <p:nvPr/>
          </p:nvSpPr>
          <p:spPr>
            <a:xfrm>
              <a:off x="482222" y="3412310"/>
              <a:ext cx="6593100" cy="3289500"/>
            </a:xfrm>
            <a:prstGeom prst="roundRect">
              <a:avLst>
                <a:gd name="adj" fmla="val 10876"/>
              </a:avLst>
            </a:prstGeom>
            <a:noFill/>
            <a:ln w="11900" cap="flat" cmpd="sng">
              <a:solidFill>
                <a:srgbClr val="FF595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4" name="Google Shape;1534;p153"/>
            <p:cNvGrpSpPr/>
            <p:nvPr/>
          </p:nvGrpSpPr>
          <p:grpSpPr>
            <a:xfrm>
              <a:off x="8148366" y="3777024"/>
              <a:ext cx="1789200" cy="2561370"/>
              <a:chOff x="1608476" y="3104524"/>
              <a:chExt cx="2556000" cy="3659100"/>
            </a:xfrm>
          </p:grpSpPr>
          <p:sp>
            <p:nvSpPr>
              <p:cNvPr id="1535" name="Google Shape;1535;p153"/>
              <p:cNvSpPr/>
              <p:nvPr/>
            </p:nvSpPr>
            <p:spPr>
              <a:xfrm>
                <a:off x="1608476" y="3104524"/>
                <a:ext cx="2556000" cy="3659100"/>
              </a:xfrm>
              <a:prstGeom prst="roundRect">
                <a:avLst>
                  <a:gd name="adj" fmla="val 11088"/>
                </a:avLst>
              </a:prstGeom>
              <a:solidFill>
                <a:srgbClr val="FFFFFF"/>
              </a:solidFill>
              <a:ln w="11900" cap="flat" cmpd="sng">
                <a:solidFill>
                  <a:srgbClr val="FF595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36" name="Google Shape;1536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77966" y="3466473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7" name="Google Shape;1537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65007" y="3466473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8" name="Google Shape;1538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77966" y="4567238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9" name="Google Shape;1539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65007" y="4567238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0" name="Google Shape;1540;p153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22877" y="5668003"/>
                <a:ext cx="727074" cy="7270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41" name="Google Shape;1541;p153"/>
            <p:cNvGrpSpPr/>
            <p:nvPr/>
          </p:nvGrpSpPr>
          <p:grpSpPr>
            <a:xfrm>
              <a:off x="10179565" y="3777036"/>
              <a:ext cx="1789200" cy="2561370"/>
              <a:chOff x="5626894" y="3198813"/>
              <a:chExt cx="2556000" cy="3659100"/>
            </a:xfrm>
          </p:grpSpPr>
          <p:sp>
            <p:nvSpPr>
              <p:cNvPr id="1542" name="Google Shape;1542;p153"/>
              <p:cNvSpPr/>
              <p:nvPr/>
            </p:nvSpPr>
            <p:spPr>
              <a:xfrm>
                <a:off x="5626894" y="3198813"/>
                <a:ext cx="2556000" cy="3659100"/>
              </a:xfrm>
              <a:prstGeom prst="roundRect">
                <a:avLst>
                  <a:gd name="adj" fmla="val 11088"/>
                </a:avLst>
              </a:prstGeom>
              <a:noFill/>
              <a:ln w="119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43" name="Google Shape;1543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96384" y="3560762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4" name="Google Shape;1544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83425" y="3560762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5" name="Google Shape;1545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96384" y="4661527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6" name="Google Shape;1546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83425" y="4661527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7" name="Google Shape;1547;p153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41295" y="5762292"/>
                <a:ext cx="727074" cy="7270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48" name="Google Shape;1548;p153"/>
            <p:cNvGrpSpPr/>
            <p:nvPr/>
          </p:nvGrpSpPr>
          <p:grpSpPr>
            <a:xfrm>
              <a:off x="12231850" y="3776362"/>
              <a:ext cx="1789200" cy="2561370"/>
              <a:chOff x="5626894" y="3198813"/>
              <a:chExt cx="2556000" cy="3659100"/>
            </a:xfrm>
          </p:grpSpPr>
          <p:sp>
            <p:nvSpPr>
              <p:cNvPr id="1549" name="Google Shape;1549;p153"/>
              <p:cNvSpPr/>
              <p:nvPr/>
            </p:nvSpPr>
            <p:spPr>
              <a:xfrm>
                <a:off x="5626894" y="3198813"/>
                <a:ext cx="2556000" cy="3659100"/>
              </a:xfrm>
              <a:prstGeom prst="roundRect">
                <a:avLst>
                  <a:gd name="adj" fmla="val 11088"/>
                </a:avLst>
              </a:prstGeom>
              <a:solidFill>
                <a:srgbClr val="FFFFFF"/>
              </a:solidFill>
              <a:ln w="11900" cap="flat" cmpd="sng">
                <a:solidFill>
                  <a:srgbClr val="FF595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50" name="Google Shape;1550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96384" y="3560762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1" name="Google Shape;1551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83425" y="3560762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2" name="Google Shape;1552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96384" y="4661527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3" name="Google Shape;1553;p15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83425" y="4661527"/>
                <a:ext cx="719138" cy="7191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4" name="Google Shape;1554;p153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41295" y="5762292"/>
                <a:ext cx="727074" cy="7270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55" name="Google Shape;1555;p153"/>
            <p:cNvSpPr/>
            <p:nvPr/>
          </p:nvSpPr>
          <p:spPr>
            <a:xfrm>
              <a:off x="7797425" y="3412310"/>
              <a:ext cx="6593100" cy="3289500"/>
            </a:xfrm>
            <a:prstGeom prst="roundRect">
              <a:avLst>
                <a:gd name="adj" fmla="val 10876"/>
              </a:avLst>
            </a:prstGeom>
            <a:noFill/>
            <a:ln w="11900" cap="flat" cmpd="sng">
              <a:solidFill>
                <a:srgbClr val="FF595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56" name="Google Shape;1556;p153"/>
            <p:cNvGrpSpPr/>
            <p:nvPr/>
          </p:nvGrpSpPr>
          <p:grpSpPr>
            <a:xfrm>
              <a:off x="15123581" y="3412202"/>
              <a:ext cx="6592141" cy="3288871"/>
              <a:chOff x="1579563" y="3103563"/>
              <a:chExt cx="6592800" cy="3289200"/>
            </a:xfrm>
          </p:grpSpPr>
          <p:grpSp>
            <p:nvGrpSpPr>
              <p:cNvPr id="1557" name="Google Shape;1557;p153"/>
              <p:cNvGrpSpPr/>
              <p:nvPr/>
            </p:nvGrpSpPr>
            <p:grpSpPr>
              <a:xfrm>
                <a:off x="1930345" y="3467178"/>
                <a:ext cx="5871967" cy="2561677"/>
                <a:chOff x="1608476" y="3103563"/>
                <a:chExt cx="8389723" cy="3660061"/>
              </a:xfrm>
            </p:grpSpPr>
            <p:grpSp>
              <p:nvGrpSpPr>
                <p:cNvPr id="1558" name="Google Shape;1558;p153"/>
                <p:cNvGrpSpPr/>
                <p:nvPr/>
              </p:nvGrpSpPr>
              <p:grpSpPr>
                <a:xfrm>
                  <a:off x="1608476" y="3104524"/>
                  <a:ext cx="2556000" cy="3659100"/>
                  <a:chOff x="1608476" y="3104524"/>
                  <a:chExt cx="2556000" cy="3659100"/>
                </a:xfrm>
              </p:grpSpPr>
              <p:sp>
                <p:nvSpPr>
                  <p:cNvPr id="1559" name="Google Shape;1559;p153"/>
                  <p:cNvSpPr/>
                  <p:nvPr/>
                </p:nvSpPr>
                <p:spPr>
                  <a:xfrm>
                    <a:off x="1608476" y="3104524"/>
                    <a:ext cx="2556000" cy="3659100"/>
                  </a:xfrm>
                  <a:prstGeom prst="roundRect">
                    <a:avLst>
                      <a:gd name="adj" fmla="val 11088"/>
                    </a:avLst>
                  </a:prstGeom>
                  <a:noFill/>
                  <a:ln w="11900" cap="flat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33750" tIns="81000" rIns="33750" bIns="81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pic>
                <p:nvPicPr>
                  <p:cNvPr id="1560" name="Google Shape;1560;p153"/>
                  <p:cNvPicPr preferRelativeResize="0"/>
                  <p:nvPr/>
                </p:nvPicPr>
                <p:blipFill rotWithShape="1">
                  <a:blip r:embed="rId3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977966" y="3466473"/>
                    <a:ext cx="719138" cy="7191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61" name="Google Shape;1561;p153"/>
                  <p:cNvPicPr preferRelativeResize="0"/>
                  <p:nvPr/>
                </p:nvPicPr>
                <p:blipFill rotWithShape="1">
                  <a:blip r:embed="rId3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065007" y="3466473"/>
                    <a:ext cx="719138" cy="7191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62" name="Google Shape;1562;p153"/>
                  <p:cNvPicPr preferRelativeResize="0"/>
                  <p:nvPr/>
                </p:nvPicPr>
                <p:blipFill rotWithShape="1">
                  <a:blip r:embed="rId3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977966" y="4567238"/>
                    <a:ext cx="719138" cy="7191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63" name="Google Shape;1563;p153"/>
                  <p:cNvPicPr preferRelativeResize="0"/>
                  <p:nvPr/>
                </p:nvPicPr>
                <p:blipFill rotWithShape="1">
                  <a:blip r:embed="rId3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065007" y="4567238"/>
                    <a:ext cx="719138" cy="7191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64" name="Google Shape;1564;p153"/>
                  <p:cNvPicPr preferRelativeResize="0"/>
                  <p:nvPr/>
                </p:nvPicPr>
                <p:blipFill rotWithShape="1">
                  <a:blip r:embed="rId4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522877" y="5668003"/>
                    <a:ext cx="727074" cy="7270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565" name="Google Shape;1565;p153"/>
                <p:cNvGrpSpPr/>
                <p:nvPr/>
              </p:nvGrpSpPr>
              <p:grpSpPr>
                <a:xfrm>
                  <a:off x="4510087" y="3104524"/>
                  <a:ext cx="2556000" cy="3659100"/>
                  <a:chOff x="5626894" y="3198813"/>
                  <a:chExt cx="2556000" cy="3659100"/>
                </a:xfrm>
              </p:grpSpPr>
              <p:sp>
                <p:nvSpPr>
                  <p:cNvPr id="1566" name="Google Shape;1566;p153"/>
                  <p:cNvSpPr/>
                  <p:nvPr/>
                </p:nvSpPr>
                <p:spPr>
                  <a:xfrm>
                    <a:off x="5626894" y="3198813"/>
                    <a:ext cx="2556000" cy="3659100"/>
                  </a:xfrm>
                  <a:prstGeom prst="roundRect">
                    <a:avLst>
                      <a:gd name="adj" fmla="val 11088"/>
                    </a:avLst>
                  </a:prstGeom>
                  <a:noFill/>
                  <a:ln w="11900" cap="flat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33750" tIns="81000" rIns="33750" bIns="81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pic>
                <p:nvPicPr>
                  <p:cNvPr id="1567" name="Google Shape;1567;p153"/>
                  <p:cNvPicPr preferRelativeResize="0"/>
                  <p:nvPr/>
                </p:nvPicPr>
                <p:blipFill rotWithShape="1">
                  <a:blip r:embed="rId3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996384" y="3560762"/>
                    <a:ext cx="719138" cy="7191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68" name="Google Shape;1568;p153"/>
                  <p:cNvPicPr preferRelativeResize="0"/>
                  <p:nvPr/>
                </p:nvPicPr>
                <p:blipFill rotWithShape="1">
                  <a:blip r:embed="rId3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083425" y="3560762"/>
                    <a:ext cx="719138" cy="7191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69" name="Google Shape;1569;p153"/>
                  <p:cNvPicPr preferRelativeResize="0"/>
                  <p:nvPr/>
                </p:nvPicPr>
                <p:blipFill rotWithShape="1">
                  <a:blip r:embed="rId3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996384" y="4661527"/>
                    <a:ext cx="719138" cy="7191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70" name="Google Shape;1570;p153"/>
                  <p:cNvPicPr preferRelativeResize="0"/>
                  <p:nvPr/>
                </p:nvPicPr>
                <p:blipFill rotWithShape="1">
                  <a:blip r:embed="rId3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083425" y="4661527"/>
                    <a:ext cx="719138" cy="7191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71" name="Google Shape;1571;p153"/>
                  <p:cNvPicPr preferRelativeResize="0"/>
                  <p:nvPr/>
                </p:nvPicPr>
                <p:blipFill rotWithShape="1">
                  <a:blip r:embed="rId4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541295" y="5762292"/>
                    <a:ext cx="727074" cy="7270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572" name="Google Shape;1572;p153"/>
                <p:cNvGrpSpPr/>
                <p:nvPr/>
              </p:nvGrpSpPr>
              <p:grpSpPr>
                <a:xfrm>
                  <a:off x="7442199" y="3103563"/>
                  <a:ext cx="2556000" cy="3659100"/>
                  <a:chOff x="5626894" y="3198813"/>
                  <a:chExt cx="2556000" cy="3659100"/>
                </a:xfrm>
              </p:grpSpPr>
              <p:sp>
                <p:nvSpPr>
                  <p:cNvPr id="1573" name="Google Shape;1573;p153"/>
                  <p:cNvSpPr/>
                  <p:nvPr/>
                </p:nvSpPr>
                <p:spPr>
                  <a:xfrm>
                    <a:off x="5626894" y="3198813"/>
                    <a:ext cx="2556000" cy="3659100"/>
                  </a:xfrm>
                  <a:prstGeom prst="roundRect">
                    <a:avLst>
                      <a:gd name="adj" fmla="val 11088"/>
                    </a:avLst>
                  </a:prstGeom>
                  <a:noFill/>
                  <a:ln w="11900" cap="flat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33750" tIns="81000" rIns="33750" bIns="810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pic>
                <p:nvPicPr>
                  <p:cNvPr id="1574" name="Google Shape;1574;p153"/>
                  <p:cNvPicPr preferRelativeResize="0"/>
                  <p:nvPr/>
                </p:nvPicPr>
                <p:blipFill rotWithShape="1">
                  <a:blip r:embed="rId3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996384" y="3560762"/>
                    <a:ext cx="719138" cy="7191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75" name="Google Shape;1575;p153"/>
                  <p:cNvPicPr preferRelativeResize="0"/>
                  <p:nvPr/>
                </p:nvPicPr>
                <p:blipFill rotWithShape="1">
                  <a:blip r:embed="rId3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083425" y="3560762"/>
                    <a:ext cx="719138" cy="7191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76" name="Google Shape;1576;p153"/>
                  <p:cNvPicPr preferRelativeResize="0"/>
                  <p:nvPr/>
                </p:nvPicPr>
                <p:blipFill rotWithShape="1">
                  <a:blip r:embed="rId3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996384" y="4661527"/>
                    <a:ext cx="719138" cy="7191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77" name="Google Shape;1577;p153"/>
                  <p:cNvPicPr preferRelativeResize="0"/>
                  <p:nvPr/>
                </p:nvPicPr>
                <p:blipFill rotWithShape="1">
                  <a:blip r:embed="rId3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083425" y="4661527"/>
                    <a:ext cx="719138" cy="7191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78" name="Google Shape;1578;p153"/>
                  <p:cNvPicPr preferRelativeResize="0"/>
                  <p:nvPr/>
                </p:nvPicPr>
                <p:blipFill rotWithShape="1">
                  <a:blip r:embed="rId4" cstate="screen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541295" y="5762292"/>
                    <a:ext cx="727074" cy="7270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sp>
            <p:nvSpPr>
              <p:cNvPr id="1579" name="Google Shape;1579;p153"/>
              <p:cNvSpPr/>
              <p:nvPr/>
            </p:nvSpPr>
            <p:spPr>
              <a:xfrm>
                <a:off x="1579563" y="3103563"/>
                <a:ext cx="6592800" cy="3289200"/>
              </a:xfrm>
              <a:prstGeom prst="roundRect">
                <a:avLst>
                  <a:gd name="adj" fmla="val 10876"/>
                </a:avLst>
              </a:prstGeom>
              <a:noFill/>
              <a:ln w="11900" cap="flat" cmpd="sng">
                <a:solidFill>
                  <a:srgbClr val="FF595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0" name="Google Shape;1580;p153"/>
            <p:cNvSpPr/>
            <p:nvPr/>
          </p:nvSpPr>
          <p:spPr>
            <a:xfrm>
              <a:off x="810435" y="3270439"/>
              <a:ext cx="1042200" cy="284100"/>
            </a:xfrm>
            <a:prstGeom prst="roundRect">
              <a:avLst>
                <a:gd name="adj" fmla="val 3243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AZ1</a:t>
              </a: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53"/>
            <p:cNvSpPr/>
            <p:nvPr/>
          </p:nvSpPr>
          <p:spPr>
            <a:xfrm>
              <a:off x="8139939" y="3270412"/>
              <a:ext cx="1093500" cy="284100"/>
            </a:xfrm>
            <a:prstGeom prst="roundRect">
              <a:avLst>
                <a:gd name="adj" fmla="val 3243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AZ2</a:t>
              </a: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53"/>
            <p:cNvSpPr/>
            <p:nvPr/>
          </p:nvSpPr>
          <p:spPr>
            <a:xfrm>
              <a:off x="15469419" y="3267466"/>
              <a:ext cx="923100" cy="284100"/>
            </a:xfrm>
            <a:prstGeom prst="roundRect">
              <a:avLst>
                <a:gd name="adj" fmla="val 3243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AZ3</a:t>
              </a: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53"/>
            <p:cNvSpPr/>
            <p:nvPr/>
          </p:nvSpPr>
          <p:spPr>
            <a:xfrm>
              <a:off x="1571252" y="6628903"/>
              <a:ext cx="739200" cy="142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84" name="Google Shape;1584;p153"/>
            <p:cNvCxnSpPr/>
            <p:nvPr/>
          </p:nvCxnSpPr>
          <p:spPr>
            <a:xfrm rot="10800000">
              <a:off x="1740169" y="6490660"/>
              <a:ext cx="0" cy="44094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1585" name="Google Shape;1585;p153"/>
            <p:cNvCxnSpPr/>
            <p:nvPr/>
          </p:nvCxnSpPr>
          <p:spPr>
            <a:xfrm>
              <a:off x="1754603" y="8872957"/>
              <a:ext cx="18693300" cy="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86" name="Google Shape;1586;p153"/>
            <p:cNvSpPr/>
            <p:nvPr/>
          </p:nvSpPr>
          <p:spPr>
            <a:xfrm>
              <a:off x="3575089" y="6628903"/>
              <a:ext cx="729600" cy="16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87" name="Google Shape;1587;p153"/>
            <p:cNvCxnSpPr/>
            <p:nvPr/>
          </p:nvCxnSpPr>
          <p:spPr>
            <a:xfrm rot="10800000">
              <a:off x="3758467" y="6490057"/>
              <a:ext cx="0" cy="23829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1588" name="Google Shape;1588;p153"/>
            <p:cNvSpPr/>
            <p:nvPr/>
          </p:nvSpPr>
          <p:spPr>
            <a:xfrm>
              <a:off x="5627319" y="6624322"/>
              <a:ext cx="366300" cy="16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89" name="Google Shape;1589;p153"/>
            <p:cNvCxnSpPr/>
            <p:nvPr/>
          </p:nvCxnSpPr>
          <p:spPr>
            <a:xfrm rot="10800000">
              <a:off x="5810752" y="6490054"/>
              <a:ext cx="0" cy="23829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1590" name="Google Shape;1590;p153"/>
            <p:cNvSpPr/>
            <p:nvPr/>
          </p:nvSpPr>
          <p:spPr>
            <a:xfrm>
              <a:off x="8859380" y="6646867"/>
              <a:ext cx="777600" cy="147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91" name="Google Shape;1591;p153"/>
            <p:cNvCxnSpPr/>
            <p:nvPr/>
          </p:nvCxnSpPr>
          <p:spPr>
            <a:xfrm rot="10800000">
              <a:off x="9042734" y="6490054"/>
              <a:ext cx="0" cy="23829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1592" name="Google Shape;1592;p153"/>
            <p:cNvSpPr/>
            <p:nvPr/>
          </p:nvSpPr>
          <p:spPr>
            <a:xfrm>
              <a:off x="12937859" y="6646867"/>
              <a:ext cx="725700" cy="157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93" name="Google Shape;1593;p153"/>
            <p:cNvCxnSpPr/>
            <p:nvPr/>
          </p:nvCxnSpPr>
          <p:spPr>
            <a:xfrm rot="10800000">
              <a:off x="13125956" y="6490054"/>
              <a:ext cx="0" cy="23829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1594" name="Google Shape;1594;p153"/>
            <p:cNvSpPr/>
            <p:nvPr/>
          </p:nvSpPr>
          <p:spPr>
            <a:xfrm>
              <a:off x="18193570" y="6624322"/>
              <a:ext cx="366300" cy="16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95" name="Google Shape;1595;p153"/>
            <p:cNvCxnSpPr/>
            <p:nvPr/>
          </p:nvCxnSpPr>
          <p:spPr>
            <a:xfrm rot="10800000">
              <a:off x="18376923" y="6490054"/>
              <a:ext cx="0" cy="23829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1596" name="Google Shape;1596;p153"/>
            <p:cNvSpPr/>
            <p:nvPr/>
          </p:nvSpPr>
          <p:spPr>
            <a:xfrm>
              <a:off x="20249782" y="6615954"/>
              <a:ext cx="728700" cy="16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97" name="Google Shape;1597;p153"/>
            <p:cNvCxnSpPr/>
            <p:nvPr/>
          </p:nvCxnSpPr>
          <p:spPr>
            <a:xfrm rot="10800000">
              <a:off x="20445109" y="6490054"/>
              <a:ext cx="0" cy="23829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1598" name="Google Shape;1598;p153"/>
            <p:cNvCxnSpPr/>
            <p:nvPr/>
          </p:nvCxnSpPr>
          <p:spPr>
            <a:xfrm rot="10800000">
              <a:off x="20828948" y="6490654"/>
              <a:ext cx="0" cy="44094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1599" name="Google Shape;1599;p153"/>
            <p:cNvCxnSpPr/>
            <p:nvPr/>
          </p:nvCxnSpPr>
          <p:spPr>
            <a:xfrm>
              <a:off x="2135981" y="9624849"/>
              <a:ext cx="18693300" cy="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00" name="Google Shape;1600;p153"/>
            <p:cNvSpPr/>
            <p:nvPr/>
          </p:nvSpPr>
          <p:spPr>
            <a:xfrm>
              <a:off x="16220706" y="8802983"/>
              <a:ext cx="363900" cy="16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53"/>
            <p:cNvSpPr/>
            <p:nvPr/>
          </p:nvSpPr>
          <p:spPr>
            <a:xfrm>
              <a:off x="18560277" y="6628876"/>
              <a:ext cx="366300" cy="16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53"/>
            <p:cNvSpPr/>
            <p:nvPr/>
          </p:nvSpPr>
          <p:spPr>
            <a:xfrm>
              <a:off x="16229404" y="6635145"/>
              <a:ext cx="366300" cy="16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03" name="Google Shape;1603;p153"/>
            <p:cNvCxnSpPr/>
            <p:nvPr/>
          </p:nvCxnSpPr>
          <p:spPr>
            <a:xfrm rot="10800000">
              <a:off x="16392402" y="6490530"/>
              <a:ext cx="0" cy="31158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1604" name="Google Shape;1604;p153"/>
            <p:cNvSpPr/>
            <p:nvPr/>
          </p:nvSpPr>
          <p:spPr>
            <a:xfrm>
              <a:off x="18568764" y="8788186"/>
              <a:ext cx="410400" cy="16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05" name="Google Shape;1605;p153"/>
            <p:cNvCxnSpPr/>
            <p:nvPr/>
          </p:nvCxnSpPr>
          <p:spPr>
            <a:xfrm rot="10800000">
              <a:off x="18782204" y="6490747"/>
              <a:ext cx="0" cy="31341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1606" name="Google Shape;1606;p153"/>
            <p:cNvSpPr/>
            <p:nvPr/>
          </p:nvSpPr>
          <p:spPr>
            <a:xfrm>
              <a:off x="13307440" y="8790296"/>
              <a:ext cx="366300" cy="16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07" name="Google Shape;1607;p153"/>
            <p:cNvCxnSpPr/>
            <p:nvPr/>
          </p:nvCxnSpPr>
          <p:spPr>
            <a:xfrm rot="10800000">
              <a:off x="13489932" y="6490747"/>
              <a:ext cx="0" cy="31341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1608" name="Google Shape;1608;p153"/>
            <p:cNvSpPr/>
            <p:nvPr/>
          </p:nvSpPr>
          <p:spPr>
            <a:xfrm>
              <a:off x="9273057" y="8814481"/>
              <a:ext cx="366300" cy="16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09" name="Google Shape;1609;p153"/>
            <p:cNvCxnSpPr/>
            <p:nvPr/>
          </p:nvCxnSpPr>
          <p:spPr>
            <a:xfrm rot="10800000">
              <a:off x="9458829" y="6484147"/>
              <a:ext cx="0" cy="31407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1610" name="Google Shape;1610;p153"/>
            <p:cNvSpPr/>
            <p:nvPr/>
          </p:nvSpPr>
          <p:spPr>
            <a:xfrm>
              <a:off x="3955822" y="8814481"/>
              <a:ext cx="366300" cy="16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11" name="Google Shape;1611;p153"/>
            <p:cNvCxnSpPr/>
            <p:nvPr/>
          </p:nvCxnSpPr>
          <p:spPr>
            <a:xfrm rot="10800000">
              <a:off x="4141594" y="6484147"/>
              <a:ext cx="0" cy="31407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1612" name="Google Shape;1612;p153"/>
            <p:cNvSpPr/>
            <p:nvPr/>
          </p:nvSpPr>
          <p:spPr>
            <a:xfrm>
              <a:off x="1951257" y="8820830"/>
              <a:ext cx="366300" cy="16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13" name="Google Shape;1613;p153"/>
            <p:cNvCxnSpPr/>
            <p:nvPr/>
          </p:nvCxnSpPr>
          <p:spPr>
            <a:xfrm rot="10800000">
              <a:off x="2137029" y="6490498"/>
              <a:ext cx="0" cy="31407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pic>
          <p:nvPicPr>
            <p:cNvPr id="1614" name="Google Shape;1614;p15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32113" y="6167549"/>
              <a:ext cx="332490" cy="332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5" name="Google Shape;1615;p15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56469" y="6159504"/>
              <a:ext cx="332490" cy="332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6" name="Google Shape;1616;p15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6909" y="6159504"/>
              <a:ext cx="332490" cy="332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7" name="Google Shape;1617;p153"/>
            <p:cNvSpPr/>
            <p:nvPr/>
          </p:nvSpPr>
          <p:spPr>
            <a:xfrm>
              <a:off x="486659" y="11099047"/>
              <a:ext cx="2304000" cy="1089600"/>
            </a:xfrm>
            <a:prstGeom prst="roundRect">
              <a:avLst>
                <a:gd name="adj" fmla="val 29743"/>
              </a:avLst>
            </a:prstGeom>
            <a:solidFill>
              <a:srgbClr val="FF5958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App1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53"/>
            <p:cNvSpPr/>
            <p:nvPr/>
          </p:nvSpPr>
          <p:spPr>
            <a:xfrm>
              <a:off x="3190141" y="11099047"/>
              <a:ext cx="2304000" cy="1089600"/>
            </a:xfrm>
            <a:prstGeom prst="roundRect">
              <a:avLst>
                <a:gd name="adj" fmla="val 33241"/>
              </a:avLst>
            </a:prstGeom>
            <a:solidFill>
              <a:srgbClr val="FF5958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App2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53"/>
            <p:cNvSpPr/>
            <p:nvPr/>
          </p:nvSpPr>
          <p:spPr>
            <a:xfrm>
              <a:off x="19411043" y="11099047"/>
              <a:ext cx="2304000" cy="1089600"/>
            </a:xfrm>
            <a:prstGeom prst="roundRect">
              <a:avLst>
                <a:gd name="adj" fmla="val 34407"/>
              </a:avLst>
            </a:prstGeom>
            <a:solidFill>
              <a:srgbClr val="FF5958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App8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53"/>
            <p:cNvSpPr/>
            <p:nvPr/>
          </p:nvSpPr>
          <p:spPr>
            <a:xfrm>
              <a:off x="5893624" y="11099047"/>
              <a:ext cx="2304000" cy="1089600"/>
            </a:xfrm>
            <a:prstGeom prst="roundRect">
              <a:avLst>
                <a:gd name="adj" fmla="val 33241"/>
              </a:avLst>
            </a:prstGeom>
            <a:solidFill>
              <a:srgbClr val="FF5958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App3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53"/>
            <p:cNvSpPr/>
            <p:nvPr/>
          </p:nvSpPr>
          <p:spPr>
            <a:xfrm>
              <a:off x="8597107" y="11099047"/>
              <a:ext cx="2304000" cy="1089600"/>
            </a:xfrm>
            <a:prstGeom prst="roundRect">
              <a:avLst>
                <a:gd name="adj" fmla="val 35573"/>
              </a:avLst>
            </a:prstGeom>
            <a:solidFill>
              <a:srgbClr val="FF5958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App4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53"/>
            <p:cNvSpPr/>
            <p:nvPr/>
          </p:nvSpPr>
          <p:spPr>
            <a:xfrm>
              <a:off x="11300592" y="11099047"/>
              <a:ext cx="2304000" cy="1089600"/>
            </a:xfrm>
            <a:prstGeom prst="roundRect">
              <a:avLst>
                <a:gd name="adj" fmla="val 34407"/>
              </a:avLst>
            </a:prstGeom>
            <a:solidFill>
              <a:srgbClr val="FF5958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App5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53"/>
            <p:cNvSpPr/>
            <p:nvPr/>
          </p:nvSpPr>
          <p:spPr>
            <a:xfrm>
              <a:off x="14004075" y="11099047"/>
              <a:ext cx="2304000" cy="1089600"/>
            </a:xfrm>
            <a:prstGeom prst="roundRect">
              <a:avLst>
                <a:gd name="adj" fmla="val 36739"/>
              </a:avLst>
            </a:prstGeom>
            <a:solidFill>
              <a:srgbClr val="FF5958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App6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53"/>
            <p:cNvSpPr/>
            <p:nvPr/>
          </p:nvSpPr>
          <p:spPr>
            <a:xfrm>
              <a:off x="16707557" y="11099047"/>
              <a:ext cx="2304000" cy="1089600"/>
            </a:xfrm>
            <a:prstGeom prst="roundRect">
              <a:avLst>
                <a:gd name="adj" fmla="val 34407"/>
              </a:avLst>
            </a:prstGeom>
            <a:solidFill>
              <a:srgbClr val="FF5958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App7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53"/>
            <p:cNvSpPr txBox="1"/>
            <p:nvPr/>
          </p:nvSpPr>
          <p:spPr>
            <a:xfrm>
              <a:off x="10801640" y="9770850"/>
              <a:ext cx="5991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rgbClr val="FF5958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6" name="Google Shape;1626;p153"/>
          <p:cNvSpPr txBox="1">
            <a:spLocks noGrp="1"/>
          </p:cNvSpPr>
          <p:nvPr>
            <p:ph type="title"/>
          </p:nvPr>
        </p:nvSpPr>
        <p:spPr>
          <a:xfrm>
            <a:off x="594039" y="157026"/>
            <a:ext cx="6036900" cy="9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YDB с точки зрения </a:t>
            </a:r>
            <a:br>
              <a:rPr lang="ru"/>
            </a:br>
            <a:r>
              <a:rPr lang="ru"/>
              <a:t>клиентского приложения</a:t>
            </a:r>
            <a:endParaRPr/>
          </a:p>
        </p:txBody>
      </p:sp>
      <p:pic>
        <p:nvPicPr>
          <p:cNvPr id="1627" name="Google Shape;1627;p153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153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28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1629" name="Google Shape;1629;p153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920" y="1340414"/>
            <a:ext cx="774182" cy="10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Google Shape;1630;p153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095" y="1347934"/>
            <a:ext cx="774182" cy="10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Google Shape;1631;p153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595" y="1347934"/>
            <a:ext cx="774182" cy="10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2" name="Google Shape;1632;p153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926" y="1506441"/>
            <a:ext cx="739775" cy="73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Google Shape;1633;p1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27725" y="1152917"/>
            <a:ext cx="1431600" cy="14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Google Shape;1634;p153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075" y="1454676"/>
            <a:ext cx="236250" cy="2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Google Shape;1635;p153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950" y="2825676"/>
            <a:ext cx="236250" cy="2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6" name="Google Shape;1636;p153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2150" y="2825676"/>
            <a:ext cx="236250" cy="2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7" name="Google Shape;1637;p153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125" y="2060651"/>
            <a:ext cx="236250" cy="2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" name="Google Shape;1638;p153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63" y="1146866"/>
            <a:ext cx="8510473" cy="346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154"/>
          <p:cNvSpPr txBox="1">
            <a:spLocks noGrp="1"/>
          </p:cNvSpPr>
          <p:nvPr>
            <p:ph type="title"/>
          </p:nvPr>
        </p:nvSpPr>
        <p:spPr>
          <a:xfrm>
            <a:off x="592375" y="337500"/>
            <a:ext cx="26070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ru" sz="2500">
                <a:solidFill>
                  <a:schemeClr val="lt1"/>
                </a:solidFill>
              </a:rPr>
              <a:t>Архитектурные </a:t>
            </a:r>
            <a:br>
              <a:rPr lang="ru" sz="2500">
                <a:solidFill>
                  <a:schemeClr val="lt1"/>
                </a:solidFill>
              </a:rPr>
            </a:br>
            <a:r>
              <a:rPr lang="ru" sz="2500">
                <a:solidFill>
                  <a:schemeClr val="lt1"/>
                </a:solidFill>
              </a:rPr>
              <a:t>отличия YDB </a:t>
            </a:r>
            <a:br>
              <a:rPr lang="ru" sz="2500">
                <a:solidFill>
                  <a:schemeClr val="lt1"/>
                </a:solidFill>
              </a:rPr>
            </a:br>
            <a:r>
              <a:rPr lang="ru" sz="2500">
                <a:solidFill>
                  <a:schemeClr val="lt1"/>
                </a:solidFill>
              </a:rPr>
              <a:t>от одноузловых </a:t>
            </a:r>
            <a:br>
              <a:rPr lang="ru" sz="2500">
                <a:solidFill>
                  <a:schemeClr val="lt1"/>
                </a:solidFill>
              </a:rPr>
            </a:br>
            <a:r>
              <a:rPr lang="ru" sz="2500">
                <a:solidFill>
                  <a:schemeClr val="lt1"/>
                </a:solidFill>
              </a:rPr>
              <a:t>СУБД</a:t>
            </a:r>
            <a:endParaRPr/>
          </a:p>
        </p:txBody>
      </p:sp>
      <p:sp>
        <p:nvSpPr>
          <p:cNvPr id="1644" name="Google Shape;1644;p154"/>
          <p:cNvSpPr txBox="1"/>
          <p:nvPr/>
        </p:nvSpPr>
        <p:spPr>
          <a:xfrm>
            <a:off x="591929" y="337500"/>
            <a:ext cx="48087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154"/>
          <p:cNvSpPr txBox="1"/>
          <p:nvPr/>
        </p:nvSpPr>
        <p:spPr>
          <a:xfrm>
            <a:off x="3750700" y="587448"/>
            <a:ext cx="4720200" cy="16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94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AutoNum type="arabicPeriod"/>
            </a:pPr>
            <a:r>
              <a:rPr lang="ru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Традиционная СУБД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Классическая монолитная СУБД, работающая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одном сервере. Вертикальное масштабирование опционально</a:t>
            </a:r>
            <a:endParaRPr sz="500"/>
          </a:p>
        </p:txBody>
      </p:sp>
      <p:cxnSp>
        <p:nvCxnSpPr>
          <p:cNvPr id="1646" name="Google Shape;1646;p154"/>
          <p:cNvCxnSpPr/>
          <p:nvPr/>
        </p:nvCxnSpPr>
        <p:spPr>
          <a:xfrm>
            <a:off x="3749524" y="1593987"/>
            <a:ext cx="4808700" cy="0"/>
          </a:xfrm>
          <a:prstGeom prst="straightConnector1">
            <a:avLst/>
          </a:prstGeom>
          <a:noFill/>
          <a:ln w="3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7" name="Google Shape;1647;p154"/>
          <p:cNvSpPr txBox="1"/>
          <p:nvPr/>
        </p:nvSpPr>
        <p:spPr>
          <a:xfrm>
            <a:off x="3750700" y="1741465"/>
            <a:ext cx="47202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94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AutoNum type="arabicPeriod" startAt="2"/>
            </a:pPr>
            <a:r>
              <a:rPr lang="ru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YDB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Распределённая SQL база данных с горизонтальным масштабированием  </a:t>
            </a:r>
            <a:endParaRPr sz="500"/>
          </a:p>
        </p:txBody>
      </p:sp>
      <p:cxnSp>
        <p:nvCxnSpPr>
          <p:cNvPr id="1648" name="Google Shape;1648;p154"/>
          <p:cNvCxnSpPr/>
          <p:nvPr/>
        </p:nvCxnSpPr>
        <p:spPr>
          <a:xfrm>
            <a:off x="3749524" y="2536031"/>
            <a:ext cx="4808700" cy="0"/>
          </a:xfrm>
          <a:prstGeom prst="straightConnector1">
            <a:avLst/>
          </a:prstGeom>
          <a:noFill/>
          <a:ln w="3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9" name="Google Shape;1649;p154"/>
          <p:cNvSpPr txBox="1"/>
          <p:nvPr/>
        </p:nvSpPr>
        <p:spPr>
          <a:xfrm>
            <a:off x="3748028" y="2703552"/>
            <a:ext cx="4799700" cy="19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94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AutoNum type="arabicPeriod" startAt="3"/>
            </a:pPr>
            <a:r>
              <a:rPr lang="ru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Последствия для разработчиков</a:t>
            </a:r>
            <a:endParaRPr sz="500"/>
          </a:p>
          <a:p>
            <a:pPr marL="406400" marR="0" lvl="0" indent="-1397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YDB нет понятия «главный сервер» — все узлы равноправны</a:t>
            </a:r>
            <a:endParaRPr sz="500"/>
          </a:p>
          <a:p>
            <a:pPr marL="406400" marR="0" lvl="0" indent="-139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Автоматическое распределение данных по узлам кластера</a:t>
            </a:r>
            <a:endParaRPr sz="500"/>
          </a:p>
          <a:p>
            <a:pPr marL="406400" marR="0" lvl="0" indent="-139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Встроенная отказоустойчивость без дополнительной настройки</a:t>
            </a:r>
            <a:endParaRPr sz="500"/>
          </a:p>
          <a:p>
            <a:pPr marL="406400" marR="0" lvl="0" indent="-139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Подключение к кластеру через единый endpoint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9400" marR="0" lvl="0" indent="-190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0" name="Google Shape;1650;p154" title="mrbean-bean.gif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10" y="2528555"/>
            <a:ext cx="2190900" cy="2190900"/>
          </a:xfrm>
          <a:prstGeom prst="roundRect">
            <a:avLst>
              <a:gd name="adj" fmla="val 8342"/>
            </a:avLst>
          </a:prstGeom>
          <a:noFill/>
          <a:ln>
            <a:noFill/>
          </a:ln>
        </p:spPr>
      </p:pic>
      <p:pic>
        <p:nvPicPr>
          <p:cNvPr id="1651" name="Google Shape;1651;p154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p154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29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28"/>
          <p:cNvSpPr txBox="1">
            <a:spLocks noGrp="1"/>
          </p:cNvSpPr>
          <p:nvPr>
            <p:ph type="title"/>
          </p:nvPr>
        </p:nvSpPr>
        <p:spPr>
          <a:xfrm>
            <a:off x="588802" y="3132673"/>
            <a:ext cx="2472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/>
              <a:t>Алексей Мясников</a:t>
            </a:r>
            <a:endParaRPr/>
          </a:p>
        </p:txBody>
      </p:sp>
      <p:sp>
        <p:nvSpPr>
          <p:cNvPr id="846" name="Google Shape;846;p128"/>
          <p:cNvSpPr txBox="1">
            <a:spLocks noGrp="1"/>
          </p:cNvSpPr>
          <p:nvPr>
            <p:ph type="body" idx="6"/>
          </p:nvPr>
        </p:nvSpPr>
        <p:spPr>
          <a:xfrm>
            <a:off x="598742" y="3499335"/>
            <a:ext cx="2476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/>
              <a:t>Руководитель группы </a:t>
            </a:r>
            <a:br>
              <a:rPr lang="ru"/>
            </a:br>
            <a:r>
              <a:rPr lang="ru"/>
              <a:t>YDB Application Team</a:t>
            </a:r>
            <a:endParaRPr/>
          </a:p>
        </p:txBody>
      </p:sp>
      <p:pic>
        <p:nvPicPr>
          <p:cNvPr id="847" name="Google Shape;847;p1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41" y="472561"/>
            <a:ext cx="2469300" cy="2471400"/>
          </a:xfrm>
          <a:prstGeom prst="roundRect">
            <a:avLst>
              <a:gd name="adj" fmla="val 2619"/>
            </a:avLst>
          </a:prstGeom>
          <a:noFill/>
          <a:ln>
            <a:noFill/>
          </a:ln>
        </p:spPr>
      </p:pic>
      <p:sp>
        <p:nvSpPr>
          <p:cNvPr id="848" name="Google Shape;848;p128"/>
          <p:cNvSpPr txBox="1"/>
          <p:nvPr/>
        </p:nvSpPr>
        <p:spPr>
          <a:xfrm>
            <a:off x="7449338" y="2645734"/>
            <a:ext cx="20490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128"/>
          <p:cNvSpPr txBox="1"/>
          <p:nvPr/>
        </p:nvSpPr>
        <p:spPr>
          <a:xfrm>
            <a:off x="7724398" y="1566468"/>
            <a:ext cx="20568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0" name="Google Shape;850;p12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42" y="4169401"/>
            <a:ext cx="1089079" cy="17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12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1553" y="4124113"/>
            <a:ext cx="669131" cy="243318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128"/>
          <p:cNvSpPr/>
          <p:nvPr/>
        </p:nvSpPr>
        <p:spPr>
          <a:xfrm>
            <a:off x="4297843" y="809815"/>
            <a:ext cx="2070000" cy="1096500"/>
          </a:xfrm>
          <a:prstGeom prst="roundRect">
            <a:avLst>
              <a:gd name="adj" fmla="val 13029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2500" tIns="175500" rIns="202500" bIns="81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0" i="0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Кандидат технических наук</a:t>
            </a:r>
            <a:endParaRPr sz="1200" b="0" i="0" u="none" strike="noStrike" cap="none">
              <a:solidFill>
                <a:srgbClr val="2D2D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128"/>
          <p:cNvSpPr/>
          <p:nvPr/>
        </p:nvSpPr>
        <p:spPr>
          <a:xfrm>
            <a:off x="6497874" y="809815"/>
            <a:ext cx="2056800" cy="1096500"/>
          </a:xfrm>
          <a:prstGeom prst="roundRect">
            <a:avLst>
              <a:gd name="adj" fmla="val 13029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2500" tIns="175500" rIns="202500" bIns="81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0" i="0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MBA</a:t>
            </a:r>
            <a:endParaRPr sz="1200" b="0" i="0" u="none" strike="noStrike" cap="none">
              <a:solidFill>
                <a:srgbClr val="2D2D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4" name="Google Shape;854;p12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909" y="1568751"/>
            <a:ext cx="229500" cy="2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12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9352" y="1568751"/>
            <a:ext cx="229500" cy="2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128"/>
          <p:cNvSpPr/>
          <p:nvPr/>
        </p:nvSpPr>
        <p:spPr>
          <a:xfrm>
            <a:off x="4291398" y="2046165"/>
            <a:ext cx="2070000" cy="1096500"/>
          </a:xfrm>
          <a:prstGeom prst="roundRect">
            <a:avLst>
              <a:gd name="adj" fmla="val 13029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2500" tIns="175500" rIns="202500" bIns="81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0" i="0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Писал код </a:t>
            </a:r>
            <a:br>
              <a:rPr lang="ru" sz="1200" b="0" i="0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b="0" i="0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на 20+ языках программирования</a:t>
            </a:r>
            <a:endParaRPr sz="500"/>
          </a:p>
        </p:txBody>
      </p:sp>
      <p:sp>
        <p:nvSpPr>
          <p:cNvPr id="857" name="Google Shape;857;p128"/>
          <p:cNvSpPr/>
          <p:nvPr/>
        </p:nvSpPr>
        <p:spPr>
          <a:xfrm>
            <a:off x="6491429" y="2046165"/>
            <a:ext cx="2056800" cy="1096500"/>
          </a:xfrm>
          <a:prstGeom prst="roundRect">
            <a:avLst>
              <a:gd name="adj" fmla="val 13029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2500" tIns="175500" rIns="202500" bIns="81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0" i="0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Руковожу разработкой </a:t>
            </a:r>
            <a:br>
              <a:rPr lang="ru" sz="1200" b="0" i="0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b="0" i="0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клиентских </a:t>
            </a:r>
            <a:br>
              <a:rPr lang="ru" sz="1200" b="0" i="0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b="0" i="0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библиотек YDB</a:t>
            </a:r>
            <a:endParaRPr sz="500"/>
          </a:p>
        </p:txBody>
      </p:sp>
      <p:pic>
        <p:nvPicPr>
          <p:cNvPr id="858" name="Google Shape;858;p12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464" y="2805101"/>
            <a:ext cx="229500" cy="2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128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2907" y="2805101"/>
            <a:ext cx="229500" cy="2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28"/>
          <p:cNvSpPr/>
          <p:nvPr/>
        </p:nvSpPr>
        <p:spPr>
          <a:xfrm>
            <a:off x="4291397" y="3291980"/>
            <a:ext cx="4256700" cy="1096500"/>
          </a:xfrm>
          <a:prstGeom prst="roundRect">
            <a:avLst>
              <a:gd name="adj" fmla="val 13029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2500" tIns="175500" rIns="202500" bIns="81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Автор легендарного мема: </a:t>
            </a:r>
            <a:br>
              <a:rPr lang="ru"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b="0" i="1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Писать сложно — просто</a:t>
            </a:r>
            <a:br>
              <a:rPr lang="ru" sz="1200" b="0" i="1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b="0" i="1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Писать просто — сложно</a:t>
            </a:r>
            <a:endParaRPr sz="500" i="1"/>
          </a:p>
        </p:txBody>
      </p:sp>
      <p:pic>
        <p:nvPicPr>
          <p:cNvPr id="861" name="Google Shape;861;p128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2907" y="4050915"/>
            <a:ext cx="229500" cy="2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128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3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863" name="Google Shape;863;p128" title="svgviewer-png-output (7).png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155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Таблицы организованы в иерархию</a:t>
            </a:r>
            <a:endParaRPr/>
          </a:p>
        </p:txBody>
      </p:sp>
      <p:sp>
        <p:nvSpPr>
          <p:cNvPr id="1658" name="Google Shape;1658;p155"/>
          <p:cNvSpPr txBox="1"/>
          <p:nvPr/>
        </p:nvSpPr>
        <p:spPr>
          <a:xfrm>
            <a:off x="594039" y="1632700"/>
            <a:ext cx="3431700" cy="13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Схема базы данных:</a:t>
            </a:r>
            <a:endParaRPr sz="500"/>
          </a:p>
          <a:p>
            <a:pPr marL="203200" marR="0" lvl="0" indent="-2032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PostgreSQL: поддерживает схемы (schemas) для группировки объектов</a:t>
            </a:r>
            <a:endParaRPr sz="500"/>
          </a:p>
          <a:p>
            <a:pPr marL="203200" marR="0" lvl="0" indent="-2032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YDB: использует иерархическую структуру директорий вместо схем</a:t>
            </a:r>
            <a:endParaRPr sz="500"/>
          </a:p>
        </p:txBody>
      </p:sp>
      <p:sp>
        <p:nvSpPr>
          <p:cNvPr id="1659" name="Google Shape;1659;p155"/>
          <p:cNvSpPr/>
          <p:nvPr/>
        </p:nvSpPr>
        <p:spPr>
          <a:xfrm>
            <a:off x="3911060" y="1572816"/>
            <a:ext cx="1268400" cy="321000"/>
          </a:xfrm>
          <a:prstGeom prst="roundRect">
            <a:avLst>
              <a:gd name="adj" fmla="val 30195"/>
            </a:avLst>
          </a:prstGeom>
          <a:solidFill>
            <a:schemeClr val="accent1"/>
          </a:solidFill>
          <a:ln w="6025" cap="flat" cmpd="sng">
            <a:solidFill>
              <a:srgbClr val="5182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Database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155"/>
          <p:cNvSpPr/>
          <p:nvPr/>
        </p:nvSpPr>
        <p:spPr>
          <a:xfrm>
            <a:off x="5073235" y="3374583"/>
            <a:ext cx="847200" cy="2151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6025" cap="flat" cmpd="sng">
            <a:solidFill>
              <a:srgbClr val="0077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Dir 2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155"/>
          <p:cNvSpPr/>
          <p:nvPr/>
        </p:nvSpPr>
        <p:spPr>
          <a:xfrm>
            <a:off x="5077873" y="2208517"/>
            <a:ext cx="845400" cy="214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6025" cap="flat" cmpd="sng">
            <a:solidFill>
              <a:srgbClr val="0077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Dir 1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155"/>
          <p:cNvSpPr/>
          <p:nvPr/>
        </p:nvSpPr>
        <p:spPr>
          <a:xfrm>
            <a:off x="5496937" y="2531795"/>
            <a:ext cx="846900" cy="211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Table 1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155"/>
          <p:cNvSpPr/>
          <p:nvPr/>
        </p:nvSpPr>
        <p:spPr>
          <a:xfrm>
            <a:off x="5496937" y="2845230"/>
            <a:ext cx="846900" cy="2151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Table 2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155"/>
          <p:cNvSpPr/>
          <p:nvPr/>
        </p:nvSpPr>
        <p:spPr>
          <a:xfrm>
            <a:off x="5496937" y="3702415"/>
            <a:ext cx="846900" cy="2049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5" name="Google Shape;1665;p155"/>
          <p:cNvCxnSpPr/>
          <p:nvPr/>
        </p:nvCxnSpPr>
        <p:spPr>
          <a:xfrm>
            <a:off x="4541191" y="2005222"/>
            <a:ext cx="300" cy="147840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triangle" w="lg" len="lg"/>
            <a:tailEnd type="none" w="sm" len="sm"/>
          </a:ln>
        </p:spPr>
      </p:cxnSp>
      <p:cxnSp>
        <p:nvCxnSpPr>
          <p:cNvPr id="1666" name="Google Shape;1666;p155"/>
          <p:cNvCxnSpPr/>
          <p:nvPr/>
        </p:nvCxnSpPr>
        <p:spPr>
          <a:xfrm>
            <a:off x="4541441" y="2317534"/>
            <a:ext cx="4248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667" name="Google Shape;1667;p155"/>
          <p:cNvCxnSpPr/>
          <p:nvPr/>
        </p:nvCxnSpPr>
        <p:spPr>
          <a:xfrm>
            <a:off x="4755823" y="2317534"/>
            <a:ext cx="0" cy="63630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68" name="Google Shape;1668;p155"/>
          <p:cNvCxnSpPr/>
          <p:nvPr/>
        </p:nvCxnSpPr>
        <p:spPr>
          <a:xfrm>
            <a:off x="4755823" y="2638605"/>
            <a:ext cx="6372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669" name="Google Shape;1669;p155"/>
          <p:cNvCxnSpPr/>
          <p:nvPr/>
        </p:nvCxnSpPr>
        <p:spPr>
          <a:xfrm>
            <a:off x="4755823" y="2953695"/>
            <a:ext cx="6372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670" name="Google Shape;1670;p155"/>
          <p:cNvCxnSpPr/>
          <p:nvPr/>
        </p:nvCxnSpPr>
        <p:spPr>
          <a:xfrm>
            <a:off x="4541441" y="3483600"/>
            <a:ext cx="4248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671" name="Google Shape;1671;p155"/>
          <p:cNvCxnSpPr/>
          <p:nvPr/>
        </p:nvCxnSpPr>
        <p:spPr>
          <a:xfrm>
            <a:off x="4755823" y="3482220"/>
            <a:ext cx="0" cy="31980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1672" name="Google Shape;1672;p155"/>
          <p:cNvSpPr/>
          <p:nvPr/>
        </p:nvSpPr>
        <p:spPr>
          <a:xfrm>
            <a:off x="6907269" y="1958210"/>
            <a:ext cx="1647900" cy="2013000"/>
          </a:xfrm>
          <a:prstGeom prst="roundRect">
            <a:avLst>
              <a:gd name="adj" fmla="val 7264"/>
            </a:avLst>
          </a:prstGeom>
          <a:solidFill>
            <a:srgbClr val="C1DCFC"/>
          </a:solidFill>
          <a:ln w="6025" cap="flat" cmpd="sng">
            <a:solidFill>
              <a:srgbClr val="C1DC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155"/>
          <p:cNvSpPr txBox="1"/>
          <p:nvPr/>
        </p:nvSpPr>
        <p:spPr>
          <a:xfrm>
            <a:off x="7046058" y="2118717"/>
            <a:ext cx="1425600" cy="18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Transactional DB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2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</a:pPr>
            <a:r>
              <a:rPr lang="ru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 time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2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</a:pPr>
            <a:r>
              <a:rPr lang="ru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Size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2" indent="-1397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2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</a:pPr>
            <a:r>
              <a:rPr lang="ru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Columns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2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</a:pPr>
            <a:r>
              <a:rPr lang="ru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key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2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</a:pPr>
            <a:r>
              <a:rPr lang="ru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Secondary Index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2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</a:pPr>
            <a:r>
              <a:rPr lang="ru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Shards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2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</a:pPr>
            <a:r>
              <a:rPr lang="ru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Statistics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2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</a:pPr>
            <a:r>
              <a:rPr lang="ru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Configuration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4" name="Google Shape;1674;p155"/>
          <p:cNvCxnSpPr/>
          <p:nvPr/>
        </p:nvCxnSpPr>
        <p:spPr>
          <a:xfrm>
            <a:off x="6454769" y="2953695"/>
            <a:ext cx="3144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pic>
        <p:nvPicPr>
          <p:cNvPr id="1675" name="Google Shape;1675;p155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6" name="Google Shape;1676;p155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30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156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87234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Типы данных</a:t>
            </a:r>
            <a:endParaRPr/>
          </a:p>
        </p:txBody>
      </p:sp>
      <p:sp>
        <p:nvSpPr>
          <p:cNvPr id="1683" name="Google Shape;1683;p156"/>
          <p:cNvSpPr/>
          <p:nvPr/>
        </p:nvSpPr>
        <p:spPr>
          <a:xfrm>
            <a:off x="594160" y="1848148"/>
            <a:ext cx="3964500" cy="2469900"/>
          </a:xfrm>
          <a:prstGeom prst="roundRect">
            <a:avLst>
              <a:gd name="adj" fmla="val 5785"/>
            </a:avLst>
          </a:prstGeom>
          <a:solidFill>
            <a:schemeClr val="accent6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0500" tIns="34275" rIns="40500" bIns="34275" anchor="ctr" anchorCtr="0">
            <a:noAutofit/>
          </a:bodyPr>
          <a:lstStyle/>
          <a:p>
            <a:pPr marL="0" marR="0" lvl="0" indent="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Google Shape;1684;p156"/>
          <p:cNvSpPr/>
          <p:nvPr/>
        </p:nvSpPr>
        <p:spPr>
          <a:xfrm>
            <a:off x="4718257" y="1848148"/>
            <a:ext cx="3831600" cy="2469900"/>
          </a:xfrm>
          <a:prstGeom prst="roundRect">
            <a:avLst>
              <a:gd name="adj" fmla="val 5785"/>
            </a:avLst>
          </a:prstGeom>
          <a:solidFill>
            <a:schemeClr val="accent6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156"/>
          <p:cNvSpPr txBox="1"/>
          <p:nvPr/>
        </p:nvSpPr>
        <p:spPr>
          <a:xfrm>
            <a:off x="868380" y="2067365"/>
            <a:ext cx="38316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Основные соответствия типов </a:t>
            </a:r>
            <a:b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PostgreSQL =&gt; YDB:</a:t>
            </a:r>
            <a:endParaRPr sz="500"/>
          </a:p>
        </p:txBody>
      </p:sp>
      <p:sp>
        <p:nvSpPr>
          <p:cNvPr id="1686" name="Google Shape;1686;p156"/>
          <p:cNvSpPr txBox="1"/>
          <p:nvPr/>
        </p:nvSpPr>
        <p:spPr>
          <a:xfrm>
            <a:off x="868380" y="2564185"/>
            <a:ext cx="3429600" cy="16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INTEGER → Int32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BIGINT → Int64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VARCHAR/TEXT → Utf8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BOOLEAN → Bool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TIMESTAMP → Datetime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SERIAL → Serial</a:t>
            </a:r>
            <a:endParaRPr sz="500"/>
          </a:p>
        </p:txBody>
      </p:sp>
      <p:sp>
        <p:nvSpPr>
          <p:cNvPr id="1687" name="Google Shape;1687;p156"/>
          <p:cNvSpPr txBox="1"/>
          <p:nvPr/>
        </p:nvSpPr>
        <p:spPr>
          <a:xfrm>
            <a:off x="4981234" y="2067365"/>
            <a:ext cx="30258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Контейнерные </a:t>
            </a:r>
            <a:b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типы в YDB:</a:t>
            </a:r>
            <a:endParaRPr sz="500"/>
          </a:p>
        </p:txBody>
      </p:sp>
      <p:sp>
        <p:nvSpPr>
          <p:cNvPr id="1688" name="Google Shape;1688;p156"/>
          <p:cNvSpPr txBox="1"/>
          <p:nvPr/>
        </p:nvSpPr>
        <p:spPr>
          <a:xfrm>
            <a:off x="4981234" y="2564185"/>
            <a:ext cx="3426600" cy="15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List&lt;T&gt; — упорядоченный список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Dict&lt;K,V&gt; — словарь ключ-значение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Tuple&lt;T1,T2,...&gt; — кортеж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Struct&lt;field1:T1, field2:T2, ...&gt; — структура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Set&lt;T&gt; — множество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Variant&lt;T1,T2,...&gt; — вариант (union type)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9" name="Google Shape;1689;p156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0" name="Google Shape;1690;p156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31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157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YQL — диалект SQL</a:t>
            </a:r>
            <a:endParaRPr/>
          </a:p>
        </p:txBody>
      </p:sp>
      <p:sp>
        <p:nvSpPr>
          <p:cNvPr id="1696" name="Google Shape;1696;p157"/>
          <p:cNvSpPr txBox="1"/>
          <p:nvPr/>
        </p:nvSpPr>
        <p:spPr>
          <a:xfrm>
            <a:off x="594039" y="1632700"/>
            <a:ext cx="3431700" cy="15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32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Строгая типизация</a:t>
            </a:r>
            <a:endParaRPr sz="500"/>
          </a:p>
          <a:p>
            <a:pPr marL="203200" marR="0" lvl="0" indent="-2032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Именованные подзапросы</a:t>
            </a:r>
            <a:endParaRPr sz="500"/>
          </a:p>
          <a:p>
            <a:pPr marL="203200" marR="0" lvl="0" indent="-2032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Явная параметризация</a:t>
            </a:r>
            <a:endParaRPr sz="500"/>
          </a:p>
          <a:p>
            <a:pPr marL="203200" marR="0" lvl="0" indent="-2032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Богатый набор встроенных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функций</a:t>
            </a:r>
            <a:endParaRPr sz="500"/>
          </a:p>
        </p:txBody>
      </p:sp>
      <p:sp>
        <p:nvSpPr>
          <p:cNvPr id="1697" name="Google Shape;1697;p157"/>
          <p:cNvSpPr/>
          <p:nvPr/>
        </p:nvSpPr>
        <p:spPr>
          <a:xfrm>
            <a:off x="4412279" y="1361106"/>
            <a:ext cx="2892900" cy="2283000"/>
          </a:xfrm>
          <a:prstGeom prst="ellipse">
            <a:avLst/>
          </a:prstGeom>
          <a:solidFill>
            <a:schemeClr val="lt2">
              <a:alpha val="49800"/>
            </a:schemeClr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p157"/>
          <p:cNvSpPr/>
          <p:nvPr/>
        </p:nvSpPr>
        <p:spPr>
          <a:xfrm>
            <a:off x="4882504" y="1361106"/>
            <a:ext cx="2892900" cy="2283000"/>
          </a:xfrm>
          <a:prstGeom prst="ellipse">
            <a:avLst/>
          </a:prstGeom>
          <a:solidFill>
            <a:srgbClr val="DDF5E1">
              <a:alpha val="49800"/>
            </a:srgbClr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9" name="Google Shape;1699;p157"/>
          <p:cNvCxnSpPr/>
          <p:nvPr/>
        </p:nvCxnSpPr>
        <p:spPr>
          <a:xfrm rot="10800000">
            <a:off x="4269729" y="1523076"/>
            <a:ext cx="402000" cy="674700"/>
          </a:xfrm>
          <a:prstGeom prst="straightConnector1">
            <a:avLst/>
          </a:prstGeom>
          <a:noFill/>
          <a:ln w="3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00" name="Google Shape;1700;p157"/>
          <p:cNvCxnSpPr/>
          <p:nvPr/>
        </p:nvCxnSpPr>
        <p:spPr>
          <a:xfrm rot="10800000" flipH="1">
            <a:off x="7421855" y="1516706"/>
            <a:ext cx="480000" cy="616200"/>
          </a:xfrm>
          <a:prstGeom prst="straightConnector1">
            <a:avLst/>
          </a:prstGeom>
          <a:noFill/>
          <a:ln w="3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01" name="Google Shape;1701;p157"/>
          <p:cNvSpPr/>
          <p:nvPr/>
        </p:nvSpPr>
        <p:spPr>
          <a:xfrm>
            <a:off x="4635679" y="1584841"/>
            <a:ext cx="2892900" cy="2283000"/>
          </a:xfrm>
          <a:prstGeom prst="ellipse">
            <a:avLst/>
          </a:prstGeom>
          <a:solidFill>
            <a:srgbClr val="FFF7DB">
              <a:alpha val="49800"/>
            </a:srgbClr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2" name="Google Shape;1702;p157"/>
          <p:cNvCxnSpPr/>
          <p:nvPr/>
        </p:nvCxnSpPr>
        <p:spPr>
          <a:xfrm>
            <a:off x="6247855" y="3734876"/>
            <a:ext cx="441000" cy="265800"/>
          </a:xfrm>
          <a:prstGeom prst="straightConnector1">
            <a:avLst/>
          </a:prstGeom>
          <a:noFill/>
          <a:ln w="3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03" name="Google Shape;1703;p157"/>
          <p:cNvSpPr/>
          <p:nvPr/>
        </p:nvSpPr>
        <p:spPr>
          <a:xfrm>
            <a:off x="4008920" y="1296000"/>
            <a:ext cx="8529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YQL</a:t>
            </a:r>
            <a:endParaRPr sz="500"/>
          </a:p>
        </p:txBody>
      </p:sp>
      <p:sp>
        <p:nvSpPr>
          <p:cNvPr id="1704" name="Google Shape;1704;p157"/>
          <p:cNvSpPr/>
          <p:nvPr/>
        </p:nvSpPr>
        <p:spPr>
          <a:xfrm>
            <a:off x="7525871" y="1220375"/>
            <a:ext cx="11955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ANSI SQL</a:t>
            </a:r>
            <a:endParaRPr sz="500"/>
          </a:p>
        </p:txBody>
      </p:sp>
      <p:sp>
        <p:nvSpPr>
          <p:cNvPr id="1705" name="Google Shape;1705;p157"/>
          <p:cNvSpPr/>
          <p:nvPr/>
        </p:nvSpPr>
        <p:spPr>
          <a:xfrm>
            <a:off x="6700935" y="3999522"/>
            <a:ext cx="1784400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PostgreSQL</a:t>
            </a:r>
            <a:endParaRPr sz="500"/>
          </a:p>
        </p:txBody>
      </p:sp>
      <p:pic>
        <p:nvPicPr>
          <p:cNvPr id="1706" name="Google Shape;1706;p157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7" name="Google Shape;1707;p157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32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158"/>
          <p:cNvSpPr/>
          <p:nvPr/>
        </p:nvSpPr>
        <p:spPr>
          <a:xfrm rot="5400000">
            <a:off x="-422807" y="422717"/>
            <a:ext cx="5143200" cy="42981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158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YQL — диалект SQL</a:t>
            </a:r>
            <a:endParaRPr/>
          </a:p>
        </p:txBody>
      </p:sp>
      <p:sp>
        <p:nvSpPr>
          <p:cNvPr id="1714" name="Google Shape;1714;p158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Стандартный SQL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158"/>
          <p:cNvSpPr/>
          <p:nvPr/>
        </p:nvSpPr>
        <p:spPr>
          <a:xfrm>
            <a:off x="592375" y="1417002"/>
            <a:ext cx="32958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8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Стандартные DQL-конструкции</a:t>
            </a:r>
            <a:endParaRPr sz="11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84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SELECT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GROUP BY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84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ORDER BY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LIMIT</a:t>
            </a:r>
            <a:endParaRPr sz="500"/>
          </a:p>
          <a:p>
            <a:pPr marL="177800" marR="0" lvl="0" indent="-1143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158"/>
          <p:cNvSpPr/>
          <p:nvPr/>
        </p:nvSpPr>
        <p:spPr>
          <a:xfrm>
            <a:off x="592375" y="2733942"/>
            <a:ext cx="3295800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8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Стандартные DML-конструкции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INSERT, UPDATE, DELETE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UPSERT / REPLACE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UPDATE ON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DELETE ON</a:t>
            </a:r>
            <a:endParaRPr sz="500"/>
          </a:p>
        </p:txBody>
      </p:sp>
      <p:sp>
        <p:nvSpPr>
          <p:cNvPr id="1717" name="Google Shape;1717;p158"/>
          <p:cNvSpPr/>
          <p:nvPr/>
        </p:nvSpPr>
        <p:spPr>
          <a:xfrm>
            <a:off x="592375" y="3882507"/>
            <a:ext cx="3295800" cy="13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8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ru" sz="1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Стандартные DDL-конструкции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 TABLE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DROP TABLE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 TABLE</a:t>
            </a:r>
            <a:endParaRPr sz="500"/>
          </a:p>
        </p:txBody>
      </p:sp>
      <p:sp>
        <p:nvSpPr>
          <p:cNvPr id="1718" name="Google Shape;1718;p158"/>
          <p:cNvSpPr/>
          <p:nvPr/>
        </p:nvSpPr>
        <p:spPr>
          <a:xfrm>
            <a:off x="4818153" y="899903"/>
            <a:ext cx="3737100" cy="1522200"/>
          </a:xfrm>
          <a:prstGeom prst="roundRect">
            <a:avLst>
              <a:gd name="adj" fmla="val 13225"/>
            </a:avLst>
          </a:prstGeom>
          <a:noFill/>
          <a:ln w="119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3725" tIns="80925" rIns="33725" bIns="8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158"/>
          <p:cNvSpPr/>
          <p:nvPr/>
        </p:nvSpPr>
        <p:spPr>
          <a:xfrm>
            <a:off x="4818152" y="2720934"/>
            <a:ext cx="3737100" cy="1623300"/>
          </a:xfrm>
          <a:prstGeom prst="roundRect">
            <a:avLst>
              <a:gd name="adj" fmla="val 13146"/>
            </a:avLst>
          </a:prstGeom>
          <a:noFill/>
          <a:ln w="119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3725" tIns="80925" rIns="33725" bIns="8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158"/>
          <p:cNvSpPr txBox="1"/>
          <p:nvPr/>
        </p:nvSpPr>
        <p:spPr>
          <a:xfrm>
            <a:off x="4984283" y="999089"/>
            <a:ext cx="40974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SELECT</a:t>
            </a:r>
            <a:r>
              <a:rPr lang="ru" sz="1100" b="1">
                <a:solidFill>
                  <a:srgbClr val="179299"/>
                </a:solidFill>
                <a:latin typeface="Courier New"/>
                <a:ea typeface="Courier New"/>
                <a:cs typeface="Courier New"/>
                <a:sym typeface="Courier New"/>
              </a:rPr>
              <a:t> *</a:t>
            </a:r>
            <a:r>
              <a:rPr lang="ru" sz="11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 FROM</a:t>
            </a: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users</a:t>
            </a:r>
            <a:endParaRPr sz="1100" b="1">
              <a:solidFill>
                <a:srgbClr val="4C4F6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  WHERE</a:t>
            </a: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100" b="1">
              <a:solidFill>
                <a:srgbClr val="4C4F6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   created_at </a:t>
            </a:r>
            <a:r>
              <a:rPr lang="ru" sz="1100" b="1">
                <a:solidFill>
                  <a:srgbClr val="179299"/>
                </a:solidFill>
                <a:latin typeface="Courier New"/>
                <a:ea typeface="Courier New"/>
                <a:cs typeface="Courier New"/>
                <a:sym typeface="Courier New"/>
              </a:rPr>
              <a:t>&gt;</a:t>
            </a:r>
            <a:r>
              <a:rPr lang="ru" sz="11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 NOW</a:t>
            </a:r>
            <a:r>
              <a:rPr lang="ru" sz="1100" b="1">
                <a:solidFill>
                  <a:srgbClr val="7C7F93"/>
                </a:solidFill>
                <a:latin typeface="Courier New"/>
                <a:ea typeface="Courier New"/>
                <a:cs typeface="Courier New"/>
                <a:sym typeface="Courier New"/>
              </a:rPr>
              <a:t>()</a:t>
            </a:r>
            <a:r>
              <a:rPr lang="ru" sz="1100" b="1">
                <a:solidFill>
                  <a:srgbClr val="179299"/>
                </a:solidFill>
                <a:latin typeface="Courier New"/>
                <a:ea typeface="Courier New"/>
                <a:cs typeface="Courier New"/>
                <a:sym typeface="Courier New"/>
              </a:rPr>
              <a:t> -</a:t>
            </a: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100" b="1">
              <a:solidFill>
                <a:srgbClr val="4C4F6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   INTERVAL ’</a:t>
            </a:r>
            <a:r>
              <a:rPr lang="ru" sz="1100" b="1">
                <a:solidFill>
                  <a:srgbClr val="FE640B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ru" sz="11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 day</a:t>
            </a: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’</a:t>
            </a:r>
            <a:endParaRPr sz="1100" b="1">
              <a:solidFill>
                <a:srgbClr val="4C4F6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  LIMIT</a:t>
            </a:r>
            <a:r>
              <a:rPr lang="ru" sz="1100" b="1">
                <a:solidFill>
                  <a:srgbClr val="FE640B"/>
                </a:solidFill>
                <a:latin typeface="Courier New"/>
                <a:ea typeface="Courier New"/>
                <a:cs typeface="Courier New"/>
                <a:sym typeface="Courier New"/>
              </a:rPr>
              <a:t> 10</a:t>
            </a:r>
            <a:endParaRPr sz="1100" b="1">
              <a:solidFill>
                <a:srgbClr val="FE640B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 OFFSET </a:t>
            </a:r>
            <a:r>
              <a:rPr lang="ru" sz="1100" b="1">
                <a:solidFill>
                  <a:srgbClr val="FE640B"/>
                </a:solidFill>
                <a:latin typeface="Courier New"/>
                <a:ea typeface="Courier New"/>
                <a:cs typeface="Courier New"/>
                <a:sym typeface="Courier New"/>
              </a:rPr>
              <a:t>20</a:t>
            </a: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1100" b="1">
              <a:solidFill>
                <a:srgbClr val="0077AA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21" name="Google Shape;1721;p158"/>
          <p:cNvSpPr txBox="1"/>
          <p:nvPr/>
        </p:nvSpPr>
        <p:spPr>
          <a:xfrm>
            <a:off x="4984283" y="2846337"/>
            <a:ext cx="40827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SELECT</a:t>
            </a:r>
            <a:r>
              <a:rPr lang="ru" sz="1100" b="1">
                <a:solidFill>
                  <a:srgbClr val="179299"/>
                </a:solidFill>
                <a:latin typeface="Courier New"/>
                <a:ea typeface="Courier New"/>
                <a:cs typeface="Courier New"/>
                <a:sym typeface="Courier New"/>
              </a:rPr>
              <a:t> *</a:t>
            </a:r>
            <a:r>
              <a:rPr lang="ru" sz="11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 FROM</a:t>
            </a: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users</a:t>
            </a:r>
            <a:endParaRPr sz="1100" b="1">
              <a:solidFill>
                <a:srgbClr val="4C4F6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  WHERE</a:t>
            </a: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100" b="1">
              <a:solidFill>
                <a:srgbClr val="4C4F6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   created_at </a:t>
            </a:r>
            <a:r>
              <a:rPr lang="ru" sz="1100" b="1">
                <a:solidFill>
                  <a:srgbClr val="179299"/>
                </a:solidFill>
                <a:latin typeface="Courier New"/>
                <a:ea typeface="Courier New"/>
                <a:cs typeface="Courier New"/>
                <a:sym typeface="Courier New"/>
              </a:rPr>
              <a:t>&gt;</a:t>
            </a: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CurrentUtcDatetime</a:t>
            </a:r>
            <a:r>
              <a:rPr lang="ru" sz="1100" b="1">
                <a:solidFill>
                  <a:srgbClr val="7C7F93"/>
                </a:solidFill>
                <a:latin typeface="Courier New"/>
                <a:ea typeface="Courier New"/>
                <a:cs typeface="Courier New"/>
                <a:sym typeface="Courier New"/>
              </a:rPr>
              <a:t>()</a:t>
            </a:r>
            <a:r>
              <a:rPr lang="ru" sz="1100" b="1">
                <a:solidFill>
                  <a:srgbClr val="179299"/>
                </a:solidFill>
                <a:latin typeface="Courier New"/>
                <a:ea typeface="Courier New"/>
                <a:cs typeface="Courier New"/>
                <a:sym typeface="Courier New"/>
              </a:rPr>
              <a:t> -</a:t>
            </a:r>
            <a:endParaRPr sz="1100" b="1">
              <a:solidFill>
                <a:srgbClr val="17929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   Interval(</a:t>
            </a:r>
            <a:r>
              <a:rPr lang="ru" sz="1100" b="1">
                <a:solidFill>
                  <a:srgbClr val="40A02B"/>
                </a:solidFill>
                <a:latin typeface="Courier New"/>
                <a:ea typeface="Courier New"/>
                <a:cs typeface="Courier New"/>
                <a:sym typeface="Courier New"/>
              </a:rPr>
              <a:t>"P1D"</a:t>
            </a: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100" b="1">
              <a:solidFill>
                <a:srgbClr val="4C4F6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  LIMIT</a:t>
            </a:r>
            <a:r>
              <a:rPr lang="ru" sz="1100" b="1">
                <a:solidFill>
                  <a:srgbClr val="FE640B"/>
                </a:solidFill>
                <a:latin typeface="Courier New"/>
                <a:ea typeface="Courier New"/>
                <a:cs typeface="Courier New"/>
                <a:sym typeface="Courier New"/>
              </a:rPr>
              <a:t> 10</a:t>
            </a:r>
            <a:endParaRPr sz="1100" b="1">
              <a:solidFill>
                <a:srgbClr val="FE640B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 OFFSET </a:t>
            </a:r>
            <a:r>
              <a:rPr lang="ru" sz="1100" b="1">
                <a:solidFill>
                  <a:srgbClr val="FE640B"/>
                </a:solidFill>
                <a:latin typeface="Courier New"/>
                <a:ea typeface="Courier New"/>
                <a:cs typeface="Courier New"/>
                <a:sym typeface="Courier New"/>
              </a:rPr>
              <a:t>20</a:t>
            </a:r>
            <a:r>
              <a:rPr lang="ru" sz="11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1100" b="1">
              <a:solidFill>
                <a:srgbClr val="8839E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22" name="Google Shape;1722;p158"/>
          <p:cNvSpPr txBox="1"/>
          <p:nvPr/>
        </p:nvSpPr>
        <p:spPr>
          <a:xfrm>
            <a:off x="4985363" y="802254"/>
            <a:ext cx="976200" cy="318300"/>
          </a:xfrm>
          <a:prstGeom prst="rect">
            <a:avLst/>
          </a:prstGeom>
          <a:solidFill>
            <a:srgbClr val="E3E8E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PostgreSQL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158"/>
          <p:cNvSpPr txBox="1"/>
          <p:nvPr/>
        </p:nvSpPr>
        <p:spPr>
          <a:xfrm>
            <a:off x="4984283" y="2612298"/>
            <a:ext cx="610500" cy="318300"/>
          </a:xfrm>
          <a:prstGeom prst="rect">
            <a:avLst/>
          </a:prstGeom>
          <a:solidFill>
            <a:srgbClr val="E3E8E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YQL</a:t>
            </a:r>
            <a:endParaRPr sz="500"/>
          </a:p>
        </p:txBody>
      </p:sp>
      <p:pic>
        <p:nvPicPr>
          <p:cNvPr id="1724" name="Google Shape;1724;p158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5" name="Google Shape;1725;p158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33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159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YQL — диалект SQL</a:t>
            </a:r>
            <a:endParaRPr/>
          </a:p>
        </p:txBody>
      </p:sp>
      <p:sp>
        <p:nvSpPr>
          <p:cNvPr id="1731" name="Google Shape;1731;p159"/>
          <p:cNvSpPr/>
          <p:nvPr/>
        </p:nvSpPr>
        <p:spPr>
          <a:xfrm>
            <a:off x="4302249" y="0"/>
            <a:ext cx="5808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159"/>
          <p:cNvSpPr txBox="1"/>
          <p:nvPr/>
        </p:nvSpPr>
        <p:spPr>
          <a:xfrm>
            <a:off x="4578492" y="567828"/>
            <a:ext cx="3976800" cy="3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Нет поддержки FOREIGN KEY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Ограниченная поддержка JOIN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Нет TRIGGER.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Нет хранимых процедур. </a:t>
            </a:r>
            <a:b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Но есть UDF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Нет SEQUENCE (есть Serial)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Нельзя создать таблицу </a:t>
            </a:r>
            <a:b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без PRIMARY KEY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Prepared Statements - можно, </a:t>
            </a:r>
            <a:b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но не стоит</a:t>
            </a:r>
            <a:endParaRPr sz="500"/>
          </a:p>
        </p:txBody>
      </p:sp>
      <p:sp>
        <p:nvSpPr>
          <p:cNvPr id="1733" name="Google Shape;1733;p159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Чего может не хватить?</a:t>
            </a:r>
            <a:endParaRPr sz="500"/>
          </a:p>
        </p:txBody>
      </p:sp>
      <p:pic>
        <p:nvPicPr>
          <p:cNvPr id="1734" name="Google Shape;1734;p159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5" name="Google Shape;1735;p159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34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160"/>
          <p:cNvSpPr txBox="1">
            <a:spLocks noGrp="1"/>
          </p:cNvSpPr>
          <p:nvPr>
            <p:ph type="body" idx="1"/>
          </p:nvPr>
        </p:nvSpPr>
        <p:spPr>
          <a:xfrm>
            <a:off x="594039" y="1025724"/>
            <a:ext cx="7410000" cy="30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34275" bIns="17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None/>
            </a:pPr>
            <a:r>
              <a:rPr lang="ru" sz="1500" b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CREATE</a:t>
            </a: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" sz="1500" b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TABLE</a:t>
            </a: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" sz="1500" b="1">
                <a:solidFill>
                  <a:srgbClr val="795E26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account_history</a:t>
            </a: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(</a:t>
            </a:r>
            <a:endParaRPr sz="1500" b="1">
              <a:solidFill>
                <a:srgbClr val="3B3B3B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None/>
            </a:pP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account_id </a:t>
            </a:r>
            <a:r>
              <a:rPr lang="ru" sz="1500" b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Text</a:t>
            </a: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" sz="1500" b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NOT NULL</a:t>
            </a: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500" b="1">
              <a:solidFill>
                <a:srgbClr val="3B3B3B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None/>
            </a:pP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operation_id </a:t>
            </a:r>
            <a:r>
              <a:rPr lang="ru" sz="1500" b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Text</a:t>
            </a: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" sz="1500" b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NOT NULL</a:t>
            </a: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500" b="1">
              <a:solidFill>
                <a:srgbClr val="3B3B3B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None/>
            </a:pP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ru" sz="1500" b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name</a:t>
            </a: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" sz="1500" b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Text</a:t>
            </a: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" sz="1500" b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NOT NULL</a:t>
            </a: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500" b="1">
              <a:solidFill>
                <a:srgbClr val="3B3B3B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None/>
            </a:pP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amount Int64 </a:t>
            </a:r>
            <a:r>
              <a:rPr lang="ru" sz="1500" b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NOT NULL</a:t>
            </a: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500" b="1">
              <a:solidFill>
                <a:srgbClr val="3B3B3B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None/>
            </a:pP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ru" sz="1500" b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PRIMARY KEY</a:t>
            </a: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(account_id, operation_id)</a:t>
            </a:r>
            <a:endParaRPr sz="1500" b="1">
              <a:solidFill>
                <a:srgbClr val="3B3B3B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None/>
            </a:pPr>
            <a:r>
              <a:rPr lang="ru" sz="1500" b="1">
                <a:solidFill>
                  <a:srgbClr val="3B3B3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5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160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74817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Данные упорядочены по первичному ключу</a:t>
            </a:r>
            <a:endParaRPr/>
          </a:p>
        </p:txBody>
      </p:sp>
      <p:cxnSp>
        <p:nvCxnSpPr>
          <p:cNvPr id="1743" name="Google Shape;1743;p160"/>
          <p:cNvCxnSpPr/>
          <p:nvPr/>
        </p:nvCxnSpPr>
        <p:spPr>
          <a:xfrm rot="10800000" flipH="1">
            <a:off x="948900" y="2976153"/>
            <a:ext cx="4310400" cy="8400"/>
          </a:xfrm>
          <a:prstGeom prst="straightConnector1">
            <a:avLst/>
          </a:prstGeom>
          <a:noFill/>
          <a:ln w="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44" name="Google Shape;1744;p160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5" name="Google Shape;1745;p160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35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161"/>
          <p:cNvSpPr/>
          <p:nvPr/>
        </p:nvSpPr>
        <p:spPr>
          <a:xfrm rot="5400000">
            <a:off x="-422807" y="422717"/>
            <a:ext cx="5143200" cy="42981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Google Shape;1751;p161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9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Автоинкремент — </a:t>
            </a:r>
            <a:br>
              <a:rPr lang="ru"/>
            </a:br>
            <a:r>
              <a:rPr lang="ru"/>
              <a:t>антипаттерн!</a:t>
            </a:r>
            <a:endParaRPr/>
          </a:p>
        </p:txBody>
      </p:sp>
      <p:pic>
        <p:nvPicPr>
          <p:cNvPr id="1752" name="Google Shape;1752;p1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430" y="1402423"/>
            <a:ext cx="2187203" cy="1744446"/>
          </a:xfrm>
          <a:prstGeom prst="rect">
            <a:avLst/>
          </a:prstGeom>
          <a:noFill/>
          <a:ln>
            <a:noFill/>
          </a:ln>
        </p:spPr>
      </p:pic>
      <p:sp>
        <p:nvSpPr>
          <p:cNvPr id="1753" name="Google Shape;1753;p161"/>
          <p:cNvSpPr/>
          <p:nvPr/>
        </p:nvSpPr>
        <p:spPr>
          <a:xfrm>
            <a:off x="4713883" y="3413166"/>
            <a:ext cx="1780800" cy="798300"/>
          </a:xfrm>
          <a:prstGeom prst="roundRect">
            <a:avLst>
              <a:gd name="adj" fmla="val 861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https://nikolaymatrosov.ru/2021-02-27-Autoincrement-in-YDB/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4" name="Google Shape;1754;p1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3883" y="1538619"/>
            <a:ext cx="1780800" cy="1780800"/>
          </a:xfrm>
          <a:prstGeom prst="roundRect">
            <a:avLst>
              <a:gd name="adj" fmla="val 5199"/>
            </a:avLst>
          </a:prstGeom>
          <a:noFill/>
          <a:ln>
            <a:noFill/>
          </a:ln>
        </p:spPr>
      </p:pic>
      <p:pic>
        <p:nvPicPr>
          <p:cNvPr id="1755" name="Google Shape;1755;p161" title="bean-mr-bean.gif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89" r="13312" b="793"/>
          <a:stretch/>
        </p:blipFill>
        <p:spPr>
          <a:xfrm>
            <a:off x="6638059" y="1538619"/>
            <a:ext cx="1780800" cy="2672700"/>
          </a:xfrm>
          <a:prstGeom prst="roundRect">
            <a:avLst>
              <a:gd name="adj" fmla="val 8369"/>
            </a:avLst>
          </a:prstGeom>
          <a:noFill/>
          <a:ln>
            <a:noFill/>
          </a:ln>
        </p:spPr>
      </p:pic>
      <p:grpSp>
        <p:nvGrpSpPr>
          <p:cNvPr id="1756" name="Google Shape;1756;p161"/>
          <p:cNvGrpSpPr/>
          <p:nvPr/>
        </p:nvGrpSpPr>
        <p:grpSpPr>
          <a:xfrm>
            <a:off x="588763" y="3017043"/>
            <a:ext cx="3436763" cy="1756277"/>
            <a:chOff x="1602297" y="7596526"/>
            <a:chExt cx="9164700" cy="4683405"/>
          </a:xfrm>
        </p:grpSpPr>
        <p:sp>
          <p:nvSpPr>
            <p:cNvPr id="1757" name="Google Shape;1757;p161"/>
            <p:cNvSpPr/>
            <p:nvPr/>
          </p:nvSpPr>
          <p:spPr>
            <a:xfrm>
              <a:off x="1602297" y="7886223"/>
              <a:ext cx="9164700" cy="4328400"/>
            </a:xfrm>
            <a:prstGeom prst="roundRect">
              <a:avLst>
                <a:gd name="adj" fmla="val 13146"/>
              </a:avLst>
            </a:prstGeom>
            <a:noFill/>
            <a:ln w="119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3725" tIns="80925" rIns="33725" bIns="8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161"/>
            <p:cNvSpPr txBox="1"/>
            <p:nvPr/>
          </p:nvSpPr>
          <p:spPr>
            <a:xfrm>
              <a:off x="2045284" y="8220631"/>
              <a:ext cx="7952700" cy="405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1">
                  <a:solidFill>
                    <a:srgbClr val="8839EF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CREATE TABLE</a:t>
              </a:r>
              <a:r>
                <a:rPr lang="ru" sz="1100" b="1" i="1">
                  <a:solidFill>
                    <a:srgbClr val="1E66F5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`path/to/users`</a:t>
              </a:r>
              <a:r>
                <a:rPr lang="ru" sz="1100" b="1">
                  <a:solidFill>
                    <a:srgbClr val="4C4F69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(</a:t>
              </a:r>
              <a:endParaRPr sz="500"/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1">
                  <a:solidFill>
                    <a:srgbClr val="4C4F69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hash UUID </a:t>
              </a:r>
              <a:r>
                <a:rPr lang="ru" sz="1100" b="1">
                  <a:solidFill>
                    <a:srgbClr val="8839EF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NOT NULL</a:t>
              </a:r>
              <a:r>
                <a:rPr lang="ru" sz="1100" b="1">
                  <a:solidFill>
                    <a:srgbClr val="4C4F69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,</a:t>
              </a:r>
              <a:endParaRPr sz="500"/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1">
                  <a:solidFill>
                    <a:srgbClr val="4C4F69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id Uint64 </a:t>
              </a:r>
              <a:r>
                <a:rPr lang="ru" sz="1100" b="1">
                  <a:solidFill>
                    <a:srgbClr val="8839EF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NOT NULL</a:t>
              </a:r>
              <a:r>
                <a:rPr lang="ru" sz="1100" b="1">
                  <a:solidFill>
                    <a:srgbClr val="4C4F69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,</a:t>
              </a:r>
              <a:endParaRPr sz="500"/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1">
                  <a:solidFill>
                    <a:srgbClr val="8839EF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name Text</a:t>
              </a:r>
              <a:r>
                <a:rPr lang="ru" sz="1100" b="1">
                  <a:solidFill>
                    <a:srgbClr val="4C4F69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,</a:t>
              </a:r>
              <a:endParaRPr sz="500"/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1">
                  <a:solidFill>
                    <a:srgbClr val="4C4F69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email </a:t>
              </a:r>
              <a:r>
                <a:rPr lang="ru" sz="1100" b="1">
                  <a:solidFill>
                    <a:srgbClr val="8839EF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Text</a:t>
              </a:r>
              <a:r>
                <a:rPr lang="ru" sz="1100" b="1">
                  <a:solidFill>
                    <a:srgbClr val="4C4F69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,</a:t>
              </a:r>
              <a:endParaRPr sz="500"/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1">
                  <a:solidFill>
                    <a:srgbClr val="8839EF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PRIMARY KEY</a:t>
              </a:r>
              <a:r>
                <a:rPr lang="ru" sz="1100" b="1">
                  <a:solidFill>
                    <a:srgbClr val="4C4F69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(hash, id)</a:t>
              </a:r>
              <a:endParaRPr sz="500"/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1">
                  <a:solidFill>
                    <a:srgbClr val="4C4F69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);</a:t>
              </a:r>
              <a:endParaRPr sz="11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1759" name="Google Shape;1759;p161"/>
            <p:cNvSpPr txBox="1"/>
            <p:nvPr/>
          </p:nvSpPr>
          <p:spPr>
            <a:xfrm>
              <a:off x="2045284" y="7596526"/>
              <a:ext cx="1627800" cy="848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YQL</a:t>
              </a:r>
              <a:endParaRPr sz="500"/>
            </a:p>
          </p:txBody>
        </p:sp>
      </p:grpSp>
      <p:sp>
        <p:nvSpPr>
          <p:cNvPr id="1760" name="Google Shape;1760;p161"/>
          <p:cNvSpPr/>
          <p:nvPr/>
        </p:nvSpPr>
        <p:spPr>
          <a:xfrm>
            <a:off x="631550" y="2495559"/>
            <a:ext cx="2062800" cy="431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1" name="Google Shape;1761;p161" title="svgviewer-png-output (7).png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Google Shape;1762;p161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36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162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Шардирование таблиц</a:t>
            </a:r>
            <a:endParaRPr/>
          </a:p>
        </p:txBody>
      </p:sp>
      <p:sp>
        <p:nvSpPr>
          <p:cNvPr id="1768" name="Google Shape;1768;p162"/>
          <p:cNvSpPr txBox="1"/>
          <p:nvPr/>
        </p:nvSpPr>
        <p:spPr>
          <a:xfrm>
            <a:off x="422475" y="1632700"/>
            <a:ext cx="1711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7800" lvl="0" indent="-177800" algn="l" rtl="0"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Char char="•"/>
            </a:pPr>
            <a:r>
              <a:rPr lang="ru">
                <a:solidFill>
                  <a:schemeClr val="dk1"/>
                </a:solidFill>
              </a:rPr>
              <a:t>По объёму</a:t>
            </a:r>
            <a:endParaRPr sz="500"/>
          </a:p>
        </p:txBody>
      </p:sp>
      <p:sp>
        <p:nvSpPr>
          <p:cNvPr id="1769" name="Google Shape;1769;p162"/>
          <p:cNvSpPr txBox="1"/>
          <p:nvPr/>
        </p:nvSpPr>
        <p:spPr>
          <a:xfrm>
            <a:off x="5662111" y="2217000"/>
            <a:ext cx="17049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5000"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0" name="Google Shape;1770;p162"/>
          <p:cNvSpPr/>
          <p:nvPr/>
        </p:nvSpPr>
        <p:spPr>
          <a:xfrm>
            <a:off x="3749524" y="1286812"/>
            <a:ext cx="565800" cy="1238400"/>
          </a:xfrm>
          <a:prstGeom prst="roundRect">
            <a:avLst>
              <a:gd name="adj" fmla="val 17950"/>
            </a:avLst>
          </a:prstGeom>
          <a:solidFill>
            <a:srgbClr val="FFFFFF"/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Size </a:t>
            </a:r>
            <a:b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GB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1" name="Google Shape;1771;p162"/>
          <p:cNvSpPr/>
          <p:nvPr/>
        </p:nvSpPr>
        <p:spPr>
          <a:xfrm>
            <a:off x="3749524" y="3221832"/>
            <a:ext cx="565800" cy="1238400"/>
          </a:xfrm>
          <a:prstGeom prst="roundRect">
            <a:avLst>
              <a:gd name="adj" fmla="val 17950"/>
            </a:avLst>
          </a:prstGeom>
          <a:solidFill>
            <a:srgbClr val="FFFFFF"/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</a:t>
            </a:r>
            <a:endParaRPr sz="5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80%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2" name="Google Shape;1772;p162"/>
          <p:cNvSpPr/>
          <p:nvPr/>
        </p:nvSpPr>
        <p:spPr>
          <a:xfrm>
            <a:off x="5013362" y="1016089"/>
            <a:ext cx="565800" cy="675600"/>
          </a:xfrm>
          <a:prstGeom prst="roundRect">
            <a:avLst>
              <a:gd name="adj" fmla="val 17950"/>
            </a:avLst>
          </a:prstGeom>
          <a:solidFill>
            <a:srgbClr val="FFFFFF"/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Size </a:t>
            </a:r>
            <a:b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GB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3" name="Google Shape;1773;p162"/>
          <p:cNvSpPr/>
          <p:nvPr/>
        </p:nvSpPr>
        <p:spPr>
          <a:xfrm>
            <a:off x="5013362" y="1973803"/>
            <a:ext cx="565800" cy="675600"/>
          </a:xfrm>
          <a:prstGeom prst="roundRect">
            <a:avLst>
              <a:gd name="adj" fmla="val 17950"/>
            </a:avLst>
          </a:prstGeom>
          <a:solidFill>
            <a:srgbClr val="FFFFFF"/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Size </a:t>
            </a:r>
            <a:b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GB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4" name="Google Shape;1774;p162"/>
          <p:cNvSpPr/>
          <p:nvPr/>
        </p:nvSpPr>
        <p:spPr>
          <a:xfrm>
            <a:off x="5013362" y="3093388"/>
            <a:ext cx="565800" cy="675600"/>
          </a:xfrm>
          <a:prstGeom prst="roundRect">
            <a:avLst>
              <a:gd name="adj" fmla="val 17950"/>
            </a:avLst>
          </a:prstGeom>
          <a:solidFill>
            <a:srgbClr val="FFFFFF"/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</a:t>
            </a:r>
            <a:endParaRPr sz="5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5" name="Google Shape;1775;p162"/>
          <p:cNvSpPr/>
          <p:nvPr/>
        </p:nvSpPr>
        <p:spPr>
          <a:xfrm>
            <a:off x="5013362" y="4051102"/>
            <a:ext cx="565800" cy="675600"/>
          </a:xfrm>
          <a:prstGeom prst="roundRect">
            <a:avLst>
              <a:gd name="adj" fmla="val 17950"/>
            </a:avLst>
          </a:prstGeom>
          <a:solidFill>
            <a:srgbClr val="FFFFFF"/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68225" rIns="28850" bIns="682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</a:t>
            </a:r>
            <a:endParaRPr sz="5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6" name="Google Shape;1776;p162"/>
          <p:cNvSpPr/>
          <p:nvPr/>
        </p:nvSpPr>
        <p:spPr>
          <a:xfrm>
            <a:off x="6642120" y="1977628"/>
            <a:ext cx="565800" cy="976200"/>
          </a:xfrm>
          <a:prstGeom prst="roundRect">
            <a:avLst>
              <a:gd name="adj" fmla="val 17950"/>
            </a:avLst>
          </a:prstGeom>
          <a:solidFill>
            <a:srgbClr val="FFFFFF"/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0" rIns="2885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</a:t>
            </a:r>
            <a:b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1%</a:t>
            </a:r>
            <a:endParaRPr sz="500"/>
          </a:p>
          <a:p>
            <a:pPr marL="0" marR="0" lvl="0" indent="0" algn="ctr" rtl="0">
              <a:spcBef>
                <a:spcPts val="900"/>
              </a:spcBef>
              <a:spcAft>
                <a:spcPts val="90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Size </a:t>
            </a:r>
            <a:b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0,4 GB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7" name="Google Shape;1777;p162"/>
          <p:cNvSpPr/>
          <p:nvPr/>
        </p:nvSpPr>
        <p:spPr>
          <a:xfrm>
            <a:off x="6642120" y="3083124"/>
            <a:ext cx="565800" cy="976200"/>
          </a:xfrm>
          <a:prstGeom prst="roundRect">
            <a:avLst>
              <a:gd name="adj" fmla="val 17950"/>
            </a:avLst>
          </a:prstGeom>
          <a:solidFill>
            <a:srgbClr val="FFFFFF"/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0" rIns="2885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</a:t>
            </a:r>
            <a:b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1%</a:t>
            </a:r>
            <a:endParaRPr sz="500"/>
          </a:p>
          <a:p>
            <a:pPr marL="0" marR="0" lvl="0" indent="0" algn="ctr" rtl="0">
              <a:spcBef>
                <a:spcPts val="900"/>
              </a:spcBef>
              <a:spcAft>
                <a:spcPts val="90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Size </a:t>
            </a:r>
            <a:b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0,4 GB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8" name="Google Shape;1778;p162"/>
          <p:cNvSpPr/>
          <p:nvPr/>
        </p:nvSpPr>
        <p:spPr>
          <a:xfrm>
            <a:off x="7810704" y="2117328"/>
            <a:ext cx="565800" cy="1789800"/>
          </a:xfrm>
          <a:prstGeom prst="roundRect">
            <a:avLst>
              <a:gd name="adj" fmla="val 17950"/>
            </a:avLst>
          </a:prstGeom>
          <a:solidFill>
            <a:srgbClr val="FFFFFF"/>
          </a:solidFill>
          <a:ln w="60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50" tIns="0" rIns="2885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</a:t>
            </a:r>
            <a:b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3%</a:t>
            </a:r>
            <a:endParaRPr sz="500"/>
          </a:p>
          <a:p>
            <a:pPr marL="0" marR="0" lvl="0" indent="0" algn="ctr" rtl="0">
              <a:spcBef>
                <a:spcPts val="900"/>
              </a:spcBef>
              <a:spcAft>
                <a:spcPts val="900"/>
              </a:spcAft>
              <a:buNone/>
            </a:pP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Size </a:t>
            </a:r>
            <a:b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GB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9" name="Google Shape;1779;p162"/>
          <p:cNvCxnSpPr/>
          <p:nvPr/>
        </p:nvCxnSpPr>
        <p:spPr>
          <a:xfrm>
            <a:off x="4315386" y="3907217"/>
            <a:ext cx="3807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780" name="Google Shape;1780;p162"/>
          <p:cNvGrpSpPr/>
          <p:nvPr/>
        </p:nvGrpSpPr>
        <p:grpSpPr>
          <a:xfrm>
            <a:off x="4315103" y="1356260"/>
            <a:ext cx="668778" cy="965420"/>
            <a:chOff x="11506941" y="3616692"/>
            <a:chExt cx="1783409" cy="2574454"/>
          </a:xfrm>
        </p:grpSpPr>
        <p:cxnSp>
          <p:nvCxnSpPr>
            <p:cNvPr id="1781" name="Google Shape;1781;p162"/>
            <p:cNvCxnSpPr>
              <a:stCxn id="1782" idx="2"/>
            </p:cNvCxnSpPr>
            <p:nvPr/>
          </p:nvCxnSpPr>
          <p:spPr>
            <a:xfrm>
              <a:off x="12795650" y="6191146"/>
              <a:ext cx="494700" cy="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1783" name="Google Shape;1783;p162"/>
            <p:cNvCxnSpPr>
              <a:stCxn id="1784" idx="2"/>
            </p:cNvCxnSpPr>
            <p:nvPr/>
          </p:nvCxnSpPr>
          <p:spPr>
            <a:xfrm rot="10800000" flipH="1">
              <a:off x="12795650" y="3616692"/>
              <a:ext cx="494700" cy="9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1785" name="Google Shape;1785;p162"/>
            <p:cNvCxnSpPr/>
            <p:nvPr/>
          </p:nvCxnSpPr>
          <p:spPr>
            <a:xfrm>
              <a:off x="11506941" y="5002508"/>
              <a:ext cx="1015200" cy="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86" name="Google Shape;1786;p162"/>
            <p:cNvCxnSpPr>
              <a:stCxn id="1784" idx="0"/>
              <a:endCxn id="1782" idx="0"/>
            </p:cNvCxnSpPr>
            <p:nvPr/>
          </p:nvCxnSpPr>
          <p:spPr>
            <a:xfrm>
              <a:off x="12522200" y="3891042"/>
              <a:ext cx="0" cy="2026800"/>
            </a:xfrm>
            <a:prstGeom prst="straightConnector1">
              <a:avLst/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84" name="Google Shape;1784;p162"/>
            <p:cNvSpPr/>
            <p:nvPr/>
          </p:nvSpPr>
          <p:spPr>
            <a:xfrm rot="-5400000">
              <a:off x="12522200" y="3617592"/>
              <a:ext cx="546900" cy="54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162"/>
            <p:cNvSpPr/>
            <p:nvPr/>
          </p:nvSpPr>
          <p:spPr>
            <a:xfrm rot="-5400000" flipH="1">
              <a:off x="12522200" y="5644246"/>
              <a:ext cx="546900" cy="54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19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787" name="Google Shape;1787;p162"/>
          <p:cNvCxnSpPr>
            <a:stCxn id="1788" idx="2"/>
          </p:cNvCxnSpPr>
          <p:nvPr/>
        </p:nvCxnSpPr>
        <p:spPr>
          <a:xfrm>
            <a:off x="4798733" y="4391078"/>
            <a:ext cx="1854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789" name="Google Shape;1789;p162"/>
          <p:cNvCxnSpPr>
            <a:stCxn id="1790" idx="2"/>
          </p:cNvCxnSpPr>
          <p:nvPr/>
        </p:nvCxnSpPr>
        <p:spPr>
          <a:xfrm rot="10800000" flipH="1">
            <a:off x="4798733" y="3425471"/>
            <a:ext cx="185400" cy="30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791" name="Google Shape;1791;p162"/>
          <p:cNvCxnSpPr>
            <a:stCxn id="1790" idx="0"/>
            <a:endCxn id="1788" idx="0"/>
          </p:cNvCxnSpPr>
          <p:nvPr/>
        </p:nvCxnSpPr>
        <p:spPr>
          <a:xfrm>
            <a:off x="4696133" y="3528371"/>
            <a:ext cx="0" cy="76020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90" name="Google Shape;1790;p162"/>
          <p:cNvSpPr/>
          <p:nvPr/>
        </p:nvSpPr>
        <p:spPr>
          <a:xfrm rot="-5400000">
            <a:off x="4696133" y="3425771"/>
            <a:ext cx="205200" cy="205200"/>
          </a:xfrm>
          <a:prstGeom prst="arc">
            <a:avLst>
              <a:gd name="adj1" fmla="val 16200000"/>
              <a:gd name="adj2" fmla="val 0"/>
            </a:avLst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162"/>
          <p:cNvSpPr/>
          <p:nvPr/>
        </p:nvSpPr>
        <p:spPr>
          <a:xfrm rot="-5400000" flipH="1">
            <a:off x="4696133" y="4185878"/>
            <a:ext cx="205200" cy="205200"/>
          </a:xfrm>
          <a:prstGeom prst="arc">
            <a:avLst>
              <a:gd name="adj1" fmla="val 16200000"/>
              <a:gd name="adj2" fmla="val 0"/>
            </a:avLst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92" name="Google Shape;1792;p162"/>
          <p:cNvCxnSpPr/>
          <p:nvPr/>
        </p:nvCxnSpPr>
        <p:spPr>
          <a:xfrm rot="10800000">
            <a:off x="7208047" y="3593171"/>
            <a:ext cx="1854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93" name="Google Shape;1793;p162"/>
          <p:cNvCxnSpPr>
            <a:stCxn id="1794" idx="2"/>
          </p:cNvCxnSpPr>
          <p:nvPr/>
        </p:nvCxnSpPr>
        <p:spPr>
          <a:xfrm rot="10800000">
            <a:off x="7208024" y="2424065"/>
            <a:ext cx="185400" cy="30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95" name="Google Shape;1795;p162"/>
          <p:cNvCxnSpPr/>
          <p:nvPr/>
        </p:nvCxnSpPr>
        <p:spPr>
          <a:xfrm rot="10800000">
            <a:off x="7496004" y="2943821"/>
            <a:ext cx="3147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triangle" w="lg" len="lg"/>
            <a:tailEnd type="none" w="sm" len="sm"/>
          </a:ln>
        </p:spPr>
      </p:cxnSp>
      <p:cxnSp>
        <p:nvCxnSpPr>
          <p:cNvPr id="1796" name="Google Shape;1796;p162"/>
          <p:cNvCxnSpPr>
            <a:stCxn id="1794" idx="0"/>
            <a:endCxn id="1797" idx="0"/>
          </p:cNvCxnSpPr>
          <p:nvPr/>
        </p:nvCxnSpPr>
        <p:spPr>
          <a:xfrm>
            <a:off x="7496024" y="2526964"/>
            <a:ext cx="0" cy="96360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94" name="Google Shape;1794;p162"/>
          <p:cNvSpPr/>
          <p:nvPr/>
        </p:nvSpPr>
        <p:spPr>
          <a:xfrm rot="5400000" flipH="1">
            <a:off x="7290824" y="2424365"/>
            <a:ext cx="205200" cy="205200"/>
          </a:xfrm>
          <a:prstGeom prst="arc">
            <a:avLst>
              <a:gd name="adj1" fmla="val 16200000"/>
              <a:gd name="adj2" fmla="val 0"/>
            </a:avLst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162"/>
          <p:cNvSpPr/>
          <p:nvPr/>
        </p:nvSpPr>
        <p:spPr>
          <a:xfrm rot="5400000">
            <a:off x="7290824" y="3388030"/>
            <a:ext cx="205200" cy="205200"/>
          </a:xfrm>
          <a:prstGeom prst="arc">
            <a:avLst>
              <a:gd name="adj1" fmla="val 16200000"/>
              <a:gd name="adj2" fmla="val 0"/>
            </a:avLst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162"/>
          <p:cNvSpPr txBox="1"/>
          <p:nvPr/>
        </p:nvSpPr>
        <p:spPr>
          <a:xfrm>
            <a:off x="422475" y="2437858"/>
            <a:ext cx="1711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3200" marR="0" lvl="0" indent="-2032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Автомердж</a:t>
            </a:r>
            <a:endParaRPr sz="500"/>
          </a:p>
        </p:txBody>
      </p:sp>
      <p:sp>
        <p:nvSpPr>
          <p:cNvPr id="1799" name="Google Shape;1799;p162"/>
          <p:cNvSpPr txBox="1"/>
          <p:nvPr/>
        </p:nvSpPr>
        <p:spPr>
          <a:xfrm>
            <a:off x="422475" y="2840436"/>
            <a:ext cx="1711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3200" marR="0" lvl="0" indent="-2032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Вручную</a:t>
            </a:r>
            <a:endParaRPr sz="500"/>
          </a:p>
        </p:txBody>
      </p:sp>
      <p:sp>
        <p:nvSpPr>
          <p:cNvPr id="1800" name="Google Shape;1800;p162"/>
          <p:cNvSpPr txBox="1"/>
          <p:nvPr/>
        </p:nvSpPr>
        <p:spPr>
          <a:xfrm>
            <a:off x="422475" y="2035279"/>
            <a:ext cx="1711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3200" marR="0" lvl="0" indent="-2032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 нагрузке</a:t>
            </a:r>
            <a:endParaRPr sz="500"/>
          </a:p>
        </p:txBody>
      </p:sp>
      <p:pic>
        <p:nvPicPr>
          <p:cNvPr id="1801" name="Google Shape;1801;p162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2" name="Google Shape;1802;p162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37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163"/>
          <p:cNvSpPr txBox="1">
            <a:spLocks noGrp="1"/>
          </p:cNvSpPr>
          <p:nvPr>
            <p:ph type="title"/>
          </p:nvPr>
        </p:nvSpPr>
        <p:spPr>
          <a:xfrm>
            <a:off x="594039" y="187105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Оптимизация хранения строк</a:t>
            </a:r>
            <a:endParaRPr/>
          </a:p>
        </p:txBody>
      </p:sp>
      <p:sp>
        <p:nvSpPr>
          <p:cNvPr id="1808" name="Google Shape;1808;p163"/>
          <p:cNvSpPr/>
          <p:nvPr/>
        </p:nvSpPr>
        <p:spPr>
          <a:xfrm>
            <a:off x="592375" y="1013441"/>
            <a:ext cx="3871200" cy="3566400"/>
          </a:xfrm>
          <a:prstGeom prst="roundRect">
            <a:avLst>
              <a:gd name="adj" fmla="val 4962"/>
            </a:avLst>
          </a:prstGeom>
          <a:noFill/>
          <a:ln w="119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3725" tIns="80925" rIns="33725" bIns="8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163"/>
          <p:cNvSpPr txBox="1"/>
          <p:nvPr/>
        </p:nvSpPr>
        <p:spPr>
          <a:xfrm>
            <a:off x="756313" y="899573"/>
            <a:ext cx="1034100" cy="2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Таблицы OLTP</a:t>
            </a:r>
            <a:endParaRPr sz="500"/>
          </a:p>
        </p:txBody>
      </p:sp>
      <p:sp>
        <p:nvSpPr>
          <p:cNvPr id="1810" name="Google Shape;1810;p163"/>
          <p:cNvSpPr/>
          <p:nvPr/>
        </p:nvSpPr>
        <p:spPr>
          <a:xfrm>
            <a:off x="4695397" y="1013078"/>
            <a:ext cx="3871200" cy="3566400"/>
          </a:xfrm>
          <a:prstGeom prst="roundRect">
            <a:avLst>
              <a:gd name="adj" fmla="val 5029"/>
            </a:avLst>
          </a:prstGeom>
          <a:noFill/>
          <a:ln w="119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3725" tIns="80925" rIns="33725" bIns="8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163"/>
          <p:cNvSpPr txBox="1"/>
          <p:nvPr/>
        </p:nvSpPr>
        <p:spPr>
          <a:xfrm>
            <a:off x="4859335" y="899573"/>
            <a:ext cx="1034100" cy="2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Таблицы OLAP</a:t>
            </a:r>
            <a:endParaRPr sz="500"/>
          </a:p>
        </p:txBody>
      </p:sp>
      <p:sp>
        <p:nvSpPr>
          <p:cNvPr id="1812" name="Google Shape;1812;p163"/>
          <p:cNvSpPr txBox="1"/>
          <p:nvPr/>
        </p:nvSpPr>
        <p:spPr>
          <a:xfrm>
            <a:off x="850162" y="1168480"/>
            <a:ext cx="2623200" cy="52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0" marR="0" lvl="1" indent="-120650" algn="l" rtl="0"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Range-шардинг по ключу  </a:t>
            </a:r>
            <a:b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7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Partition by Range  </a:t>
            </a:r>
            <a:endParaRPr sz="9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0" marR="0" lvl="1" indent="-120650" algn="l" rtl="0">
              <a:spcBef>
                <a:spcPts val="500"/>
              </a:spcBef>
              <a:spcAft>
                <a:spcPts val="500"/>
              </a:spcAft>
              <a:buClr>
                <a:srgbClr val="5182FF"/>
              </a:buClr>
              <a:buSzPts val="9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Данные группируются по шардам </a:t>
            </a:r>
            <a:b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 по ключам в них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163"/>
          <p:cNvSpPr txBox="1"/>
          <p:nvPr/>
        </p:nvSpPr>
        <p:spPr>
          <a:xfrm>
            <a:off x="4973658" y="1168480"/>
            <a:ext cx="2209200" cy="2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0" marR="0" lvl="1" indent="-120650" algn="l" rtl="0"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9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Hash-шардинг по ключу  </a:t>
            </a:r>
            <a:b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7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Partition by Hash  </a:t>
            </a:r>
            <a:endParaRPr sz="9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0" marR="0" lvl="1" indent="-120650" algn="l" rtl="0">
              <a:spcBef>
                <a:spcPts val="500"/>
              </a:spcBef>
              <a:spcAft>
                <a:spcPts val="500"/>
              </a:spcAft>
              <a:buClr>
                <a:srgbClr val="5182FF"/>
              </a:buClr>
              <a:buSzPts val="9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Данные «размазываются» </a:t>
            </a:r>
            <a:b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все хосты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4" name="Google Shape;1814;p16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13" y="1709631"/>
            <a:ext cx="3402815" cy="247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5" name="Google Shape;1815;p163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524" y="1709631"/>
            <a:ext cx="3402815" cy="273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6" name="Google Shape;1816;p163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7" name="Google Shape;1817;p163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38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164"/>
          <p:cNvSpPr/>
          <p:nvPr/>
        </p:nvSpPr>
        <p:spPr>
          <a:xfrm rot="5400000">
            <a:off x="-422807" y="422717"/>
            <a:ext cx="5143200" cy="42981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164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Вторичные индексы</a:t>
            </a:r>
            <a:endParaRPr/>
          </a:p>
        </p:txBody>
      </p:sp>
      <p:sp>
        <p:nvSpPr>
          <p:cNvPr id="1824" name="Google Shape;1824;p164"/>
          <p:cNvSpPr/>
          <p:nvPr/>
        </p:nvSpPr>
        <p:spPr>
          <a:xfrm>
            <a:off x="592375" y="2076455"/>
            <a:ext cx="32958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8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Типы индексов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PostgreSQL: множество типов индексов </a:t>
            </a:r>
            <a:b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(B-tree, Hash, GIN, GiST и др.)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YDB: вторичные индексы (в т.ч. покрывающие) на основе LSM-деревьев</a:t>
            </a:r>
            <a:endParaRPr sz="500"/>
          </a:p>
          <a:p>
            <a:pPr marL="177800" marR="0" lvl="0" indent="-114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164"/>
          <p:cNvSpPr/>
          <p:nvPr/>
        </p:nvSpPr>
        <p:spPr>
          <a:xfrm>
            <a:off x="4818153" y="1102056"/>
            <a:ext cx="3737100" cy="1522200"/>
          </a:xfrm>
          <a:prstGeom prst="roundRect">
            <a:avLst>
              <a:gd name="adj" fmla="val 13225"/>
            </a:avLst>
          </a:prstGeom>
          <a:noFill/>
          <a:ln w="119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3725" tIns="80925" rIns="33725" bIns="8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164"/>
          <p:cNvSpPr/>
          <p:nvPr/>
        </p:nvSpPr>
        <p:spPr>
          <a:xfrm>
            <a:off x="4818152" y="2923087"/>
            <a:ext cx="3737100" cy="1623300"/>
          </a:xfrm>
          <a:prstGeom prst="roundRect">
            <a:avLst>
              <a:gd name="adj" fmla="val 13146"/>
            </a:avLst>
          </a:prstGeom>
          <a:noFill/>
          <a:ln w="119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3725" tIns="80925" rIns="33725" bIns="8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164"/>
          <p:cNvSpPr txBox="1"/>
          <p:nvPr/>
        </p:nvSpPr>
        <p:spPr>
          <a:xfrm>
            <a:off x="4984283" y="1201242"/>
            <a:ext cx="4097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CREATE INDEX</a:t>
            </a:r>
            <a:r>
              <a:rPr lang="ru" sz="800" b="1" i="1">
                <a:solidFill>
                  <a:srgbClr val="1E66F5"/>
                </a:solidFill>
                <a:latin typeface="Courier New"/>
                <a:ea typeface="Courier New"/>
                <a:cs typeface="Courier New"/>
                <a:sym typeface="Courier New"/>
              </a:rPr>
              <a:t> idx_users_email</a:t>
            </a:r>
            <a:endParaRPr sz="800" b="1" i="1">
              <a:solidFill>
                <a:srgbClr val="1E66F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 ON</a:t>
            </a:r>
            <a:r>
              <a:rPr lang="ru" sz="8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users</a:t>
            </a:r>
            <a:endParaRPr sz="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 USING</a:t>
            </a:r>
            <a:r>
              <a:rPr lang="ru" sz="8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btree (email);</a:t>
            </a:r>
            <a:endParaRPr sz="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CREATE INDEX</a:t>
            </a:r>
            <a:r>
              <a:rPr lang="ru" sz="800" b="1" i="1">
                <a:solidFill>
                  <a:srgbClr val="1E66F5"/>
                </a:solidFill>
                <a:latin typeface="Courier New"/>
                <a:ea typeface="Courier New"/>
                <a:cs typeface="Courier New"/>
                <a:sym typeface="Courier New"/>
              </a:rPr>
              <a:t> idx_users_name_gin</a:t>
            </a:r>
            <a:endParaRPr sz="800" b="1" i="1">
              <a:solidFill>
                <a:srgbClr val="1E66F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 ON</a:t>
            </a:r>
            <a:r>
              <a:rPr lang="ru" sz="8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users</a:t>
            </a:r>
            <a:endParaRPr sz="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 USING</a:t>
            </a:r>
            <a:r>
              <a:rPr lang="ru" sz="8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 gin (to_tsvector(’english’, </a:t>
            </a:r>
            <a:r>
              <a:rPr lang="ru" sz="800" b="1">
                <a:solidFill>
                  <a:srgbClr val="8839EF"/>
                </a:solidFill>
                <a:latin typeface="Courier New"/>
                <a:ea typeface="Courier New"/>
                <a:cs typeface="Courier New"/>
                <a:sym typeface="Courier New"/>
              </a:rPr>
              <a:t>name</a:t>
            </a:r>
            <a:r>
              <a:rPr lang="ru" sz="800" b="1">
                <a:solidFill>
                  <a:srgbClr val="4C4F69"/>
                </a:solidFill>
                <a:latin typeface="Courier New"/>
                <a:ea typeface="Courier New"/>
                <a:cs typeface="Courier New"/>
                <a:sym typeface="Courier New"/>
              </a:rPr>
              <a:t>));</a:t>
            </a:r>
            <a:endParaRPr sz="800" b="1">
              <a:solidFill>
                <a:srgbClr val="8839E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28" name="Google Shape;1828;p164"/>
          <p:cNvSpPr txBox="1"/>
          <p:nvPr/>
        </p:nvSpPr>
        <p:spPr>
          <a:xfrm>
            <a:off x="4984283" y="3048490"/>
            <a:ext cx="4082700" cy="14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0077AA"/>
                </a:solidFill>
                <a:latin typeface="Courier New"/>
                <a:ea typeface="Courier New"/>
                <a:cs typeface="Courier New"/>
                <a:sym typeface="Courier New"/>
              </a:rPr>
              <a:t>ALTER</a:t>
            </a: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" sz="800" b="1">
                <a:solidFill>
                  <a:srgbClr val="0077AA"/>
                </a:solidFill>
                <a:latin typeface="Courier New"/>
                <a:ea typeface="Courier New"/>
                <a:cs typeface="Courier New"/>
                <a:sym typeface="Courier New"/>
              </a:rPr>
              <a:t>TABLE</a:t>
            </a: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facts</a:t>
            </a:r>
            <a:endParaRPr sz="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ru" sz="800" b="1">
                <a:solidFill>
                  <a:srgbClr val="0077AA"/>
                </a:solidFill>
                <a:latin typeface="Courier New"/>
                <a:ea typeface="Courier New"/>
                <a:cs typeface="Courier New"/>
                <a:sym typeface="Courier New"/>
              </a:rPr>
              <a:t>ADD</a:t>
            </a: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" sz="800" b="1">
                <a:solidFill>
                  <a:srgbClr val="0077AA"/>
                </a:solidFill>
                <a:latin typeface="Courier New"/>
                <a:ea typeface="Courier New"/>
                <a:cs typeface="Courier New"/>
                <a:sym typeface="Courier New"/>
              </a:rPr>
              <a:t>INDEX</a:t>
            </a: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idx_vector</a:t>
            </a:r>
            <a:endParaRPr sz="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ru" sz="800" b="1">
                <a:solidFill>
                  <a:srgbClr val="0077AA"/>
                </a:solidFill>
                <a:latin typeface="Courier New"/>
                <a:ea typeface="Courier New"/>
                <a:cs typeface="Courier New"/>
                <a:sym typeface="Courier New"/>
              </a:rPr>
              <a:t>GLOBAL</a:t>
            </a: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" sz="800" b="1">
                <a:solidFill>
                  <a:srgbClr val="0077AA"/>
                </a:solidFill>
                <a:latin typeface="Courier New"/>
                <a:ea typeface="Courier New"/>
                <a:cs typeface="Courier New"/>
                <a:sym typeface="Courier New"/>
              </a:rPr>
              <a:t>USING</a:t>
            </a: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vector_kmeans_tree</a:t>
            </a:r>
            <a:endParaRPr sz="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ru" sz="800" b="1">
                <a:solidFill>
                  <a:srgbClr val="0077AA"/>
                </a:solidFill>
                <a:latin typeface="Courier New"/>
                <a:ea typeface="Courier New"/>
                <a:cs typeface="Courier New"/>
                <a:sym typeface="Courier New"/>
              </a:rPr>
              <a:t>ON</a:t>
            </a: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" sz="800" b="1">
                <a:solidFill>
                  <a:srgbClr val="999999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vector</a:t>
            </a:r>
            <a:r>
              <a:rPr lang="ru" sz="800" b="1">
                <a:solidFill>
                  <a:srgbClr val="999999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" sz="800" b="1">
                <a:solidFill>
                  <a:srgbClr val="0077AA"/>
                </a:solidFill>
                <a:latin typeface="Courier New"/>
                <a:ea typeface="Courier New"/>
                <a:cs typeface="Courier New"/>
                <a:sym typeface="Courier New"/>
              </a:rPr>
              <a:t>WITH</a:t>
            </a: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" sz="800" b="1">
                <a:solidFill>
                  <a:srgbClr val="999999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endParaRPr sz="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distance</a:t>
            </a:r>
            <a:r>
              <a:rPr lang="ru" sz="800" b="1">
                <a:solidFill>
                  <a:srgbClr val="9A6E3A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cosine</a:t>
            </a:r>
            <a:r>
              <a:rPr lang="ru" sz="800" b="1">
                <a:solidFill>
                  <a:srgbClr val="999999"/>
                </a:solidFill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vector_type</a:t>
            </a:r>
            <a:r>
              <a:rPr lang="ru" sz="800" b="1">
                <a:solidFill>
                  <a:srgbClr val="9A6E3A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800" b="1">
                <a:solidFill>
                  <a:srgbClr val="669900"/>
                </a:solidFill>
                <a:latin typeface="Courier New"/>
                <a:ea typeface="Courier New"/>
                <a:cs typeface="Courier New"/>
                <a:sym typeface="Courier New"/>
              </a:rPr>
              <a:t>"float"</a:t>
            </a:r>
            <a:r>
              <a:rPr lang="ru" sz="800" b="1">
                <a:solidFill>
                  <a:srgbClr val="999999"/>
                </a:solidFill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vector_dimension</a:t>
            </a:r>
            <a:r>
              <a:rPr lang="ru" sz="800" b="1">
                <a:solidFill>
                  <a:srgbClr val="9A6E3A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800" b="1">
                <a:solidFill>
                  <a:srgbClr val="990055"/>
                </a:solidFill>
                <a:latin typeface="Courier New"/>
                <a:ea typeface="Courier New"/>
                <a:cs typeface="Courier New"/>
                <a:sym typeface="Courier New"/>
              </a:rPr>
              <a:t>512</a:t>
            </a:r>
            <a:r>
              <a:rPr lang="ru" sz="800" b="1">
                <a:solidFill>
                  <a:srgbClr val="999999"/>
                </a:solidFill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levels</a:t>
            </a:r>
            <a:r>
              <a:rPr lang="ru" sz="800" b="1">
                <a:solidFill>
                  <a:srgbClr val="9A6E3A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800" b="1">
                <a:solidFill>
                  <a:srgbClr val="990055"/>
                </a:solidFill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lang="ru" sz="800" b="1">
                <a:solidFill>
                  <a:srgbClr val="999999"/>
                </a:solidFill>
                <a:latin typeface="Courier New"/>
                <a:ea typeface="Courier New"/>
                <a:cs typeface="Courier New"/>
                <a:sym typeface="Courier New"/>
              </a:rPr>
              <a:t>,</a:t>
            </a:r>
            <a:b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ru" sz="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clusters</a:t>
            </a:r>
            <a:r>
              <a:rPr lang="ru" sz="800" b="1">
                <a:solidFill>
                  <a:srgbClr val="9A6E3A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800" b="1">
                <a:solidFill>
                  <a:srgbClr val="990055"/>
                </a:solidFill>
                <a:latin typeface="Courier New"/>
                <a:ea typeface="Courier New"/>
                <a:cs typeface="Courier New"/>
                <a:sym typeface="Courier New"/>
              </a:rPr>
              <a:t>128</a:t>
            </a:r>
            <a:r>
              <a:rPr lang="ru" sz="800" b="1">
                <a:solidFill>
                  <a:srgbClr val="999999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800" b="1">
              <a:solidFill>
                <a:srgbClr val="8839E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29" name="Google Shape;1829;p164"/>
          <p:cNvSpPr txBox="1"/>
          <p:nvPr/>
        </p:nvSpPr>
        <p:spPr>
          <a:xfrm>
            <a:off x="4985363" y="1004407"/>
            <a:ext cx="976200" cy="318300"/>
          </a:xfrm>
          <a:prstGeom prst="rect">
            <a:avLst/>
          </a:prstGeom>
          <a:solidFill>
            <a:srgbClr val="E3E8E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PostgreSQL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164"/>
          <p:cNvSpPr txBox="1"/>
          <p:nvPr/>
        </p:nvSpPr>
        <p:spPr>
          <a:xfrm>
            <a:off x="4984283" y="2987405"/>
            <a:ext cx="610500" cy="318300"/>
          </a:xfrm>
          <a:prstGeom prst="rect">
            <a:avLst/>
          </a:prstGeom>
          <a:solidFill>
            <a:srgbClr val="E3E8E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YQL</a:t>
            </a:r>
            <a:endParaRPr sz="500"/>
          </a:p>
        </p:txBody>
      </p:sp>
      <p:sp>
        <p:nvSpPr>
          <p:cNvPr id="1831" name="Google Shape;1831;p164"/>
          <p:cNvSpPr/>
          <p:nvPr/>
        </p:nvSpPr>
        <p:spPr>
          <a:xfrm>
            <a:off x="4818152" y="279008"/>
            <a:ext cx="32958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8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Примеры создания индексов</a:t>
            </a:r>
            <a:endParaRPr sz="500"/>
          </a:p>
          <a:p>
            <a: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Полнотекстовый поиск в YDB нужно реализовывать в коде приложения</a:t>
            </a:r>
            <a:endParaRPr sz="500"/>
          </a:p>
        </p:txBody>
      </p:sp>
      <p:pic>
        <p:nvPicPr>
          <p:cNvPr id="1832" name="Google Shape;1832;p164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3" name="Google Shape;1833;p164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39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29"/>
          <p:cNvSpPr/>
          <p:nvPr/>
        </p:nvSpPr>
        <p:spPr>
          <a:xfrm>
            <a:off x="435919" y="341673"/>
            <a:ext cx="7975200" cy="1794300"/>
          </a:xfrm>
          <a:prstGeom prst="roundRect">
            <a:avLst>
              <a:gd name="adj" fmla="val 7963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129"/>
          <p:cNvSpPr txBox="1">
            <a:spLocks noGrp="1"/>
          </p:cNvSpPr>
          <p:nvPr>
            <p:ph type="sldNum" idx="12"/>
          </p:nvPr>
        </p:nvSpPr>
        <p:spPr>
          <a:xfrm>
            <a:off x="3054577" y="1774849"/>
            <a:ext cx="153900" cy="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  <p:pic>
        <p:nvPicPr>
          <p:cNvPr id="870" name="Google Shape;870;p12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542" y="447208"/>
            <a:ext cx="3987071" cy="1591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12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9856" y="447208"/>
            <a:ext cx="2609427" cy="15912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2" name="Google Shape;872;p129"/>
          <p:cNvCxnSpPr/>
          <p:nvPr/>
        </p:nvCxnSpPr>
        <p:spPr>
          <a:xfrm>
            <a:off x="4827827" y="487525"/>
            <a:ext cx="0" cy="1507500"/>
          </a:xfrm>
          <a:prstGeom prst="straightConnector1">
            <a:avLst/>
          </a:prstGeom>
          <a:noFill/>
          <a:ln w="14300" cap="flat" cmpd="sng">
            <a:solidFill>
              <a:srgbClr val="E3E8E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3" name="Google Shape;873;p129"/>
          <p:cNvSpPr/>
          <p:nvPr/>
        </p:nvSpPr>
        <p:spPr>
          <a:xfrm>
            <a:off x="435919" y="2273462"/>
            <a:ext cx="7975200" cy="2333100"/>
          </a:xfrm>
          <a:prstGeom prst="roundRect">
            <a:avLst>
              <a:gd name="adj" fmla="val 6124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4" name="Google Shape;874;p129" title="2025-09-0907.42.18-ezgif.com-optimize.gif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11" b="-9289"/>
          <a:stretch/>
        </p:blipFill>
        <p:spPr>
          <a:xfrm>
            <a:off x="706803" y="2622554"/>
            <a:ext cx="7555608" cy="1802222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29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4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876" name="Google Shape;876;p129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165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Векторный поиск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165"/>
          <p:cNvSpPr/>
          <p:nvPr/>
        </p:nvSpPr>
        <p:spPr>
          <a:xfrm>
            <a:off x="591463" y="1178143"/>
            <a:ext cx="54627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165"/>
          <p:cNvSpPr/>
          <p:nvPr/>
        </p:nvSpPr>
        <p:spPr>
          <a:xfrm>
            <a:off x="6218836" y="3648093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OI5J3E98wC0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2" name="Google Shape;1842;p16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836" y="1178143"/>
            <a:ext cx="2333700" cy="2333700"/>
          </a:xfrm>
          <a:prstGeom prst="roundRect">
            <a:avLst>
              <a:gd name="adj" fmla="val 5199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43" name="Google Shape;1843;p165"/>
          <p:cNvSpPr txBox="1"/>
          <p:nvPr/>
        </p:nvSpPr>
        <p:spPr>
          <a:xfrm>
            <a:off x="647666" y="1305088"/>
            <a:ext cx="26328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30200" marR="0" lvl="0" indent="-184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</a:pPr>
            <a:r>
              <a:rPr lang="ru" sz="11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Позволяет делать RAG</a:t>
            </a:r>
            <a:endParaRPr sz="11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</a:pPr>
            <a:r>
              <a:rPr lang="ru" sz="11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Точный векторный поиск</a:t>
            </a:r>
            <a:endParaRPr sz="11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</a:pPr>
            <a:r>
              <a:rPr lang="ru" sz="11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Приближенный векторный поиск</a:t>
            </a:r>
            <a:endParaRPr sz="11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4" name="Google Shape;1844;p165"/>
          <p:cNvSpPr txBox="1"/>
          <p:nvPr/>
        </p:nvSpPr>
        <p:spPr>
          <a:xfrm>
            <a:off x="3062282" y="1305102"/>
            <a:ext cx="27975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30200" marR="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</a:pPr>
            <a:r>
              <a:rPr lang="ru" sz="11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Префиксный векторный индекс</a:t>
            </a:r>
            <a:endParaRPr sz="11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</a:pPr>
            <a:r>
              <a:rPr lang="ru" sz="11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Прод Алисы</a:t>
            </a:r>
            <a:endParaRPr sz="11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●"/>
            </a:pPr>
            <a:r>
              <a:rPr lang="ru" sz="11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В планах полнотекстовый поиск</a:t>
            </a:r>
            <a:endParaRPr sz="11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5" name="Google Shape;1845;p16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404" y="2276494"/>
            <a:ext cx="4456561" cy="198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165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7" name="Google Shape;1847;p165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40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166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Prepared statements — антипаттерн!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4" name="Google Shape;1854;p166"/>
          <p:cNvSpPr/>
          <p:nvPr/>
        </p:nvSpPr>
        <p:spPr>
          <a:xfrm>
            <a:off x="593550" y="1227125"/>
            <a:ext cx="5774400" cy="3133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5" name="Google Shape;1855;p166"/>
          <p:cNvSpPr/>
          <p:nvPr/>
        </p:nvSpPr>
        <p:spPr>
          <a:xfrm>
            <a:off x="6631025" y="2264025"/>
            <a:ext cx="1647900" cy="7167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https://habr.com/ru/companies/ydb/articles/765318/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6" name="Google Shape;1856;p1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6200" y="465451"/>
            <a:ext cx="1682700" cy="1682700"/>
          </a:xfrm>
          <a:prstGeom prst="roundRect">
            <a:avLst>
              <a:gd name="adj" fmla="val 5199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7" name="Google Shape;1857;p166" title="rowan-atkinson-mr-bean.gif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0" t="12360" b="10580"/>
          <a:stretch/>
        </p:blipFill>
        <p:spPr>
          <a:xfrm>
            <a:off x="6631025" y="3100075"/>
            <a:ext cx="1682700" cy="1292700"/>
          </a:xfrm>
          <a:prstGeom prst="roundRect">
            <a:avLst>
              <a:gd name="adj" fmla="val 12386"/>
            </a:avLst>
          </a:prstGeom>
          <a:noFill/>
          <a:ln>
            <a:noFill/>
          </a:ln>
        </p:spPr>
      </p:pic>
      <p:pic>
        <p:nvPicPr>
          <p:cNvPr id="1858" name="Google Shape;1858;p16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773" y="1428621"/>
            <a:ext cx="5149689" cy="288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166" title="svgviewer-png-output (7).png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0" name="Google Shape;1860;p166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41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p167"/>
          <p:cNvSpPr txBox="1">
            <a:spLocks noGrp="1"/>
          </p:cNvSpPr>
          <p:nvPr>
            <p:ph type="title"/>
          </p:nvPr>
        </p:nvSpPr>
        <p:spPr>
          <a:xfrm>
            <a:off x="592375" y="337500"/>
            <a:ext cx="26070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ru" sz="2500">
                <a:solidFill>
                  <a:schemeClr val="lt1"/>
                </a:solidFill>
              </a:rPr>
              <a:t>Модель блокировок</a:t>
            </a:r>
            <a:endParaRPr/>
          </a:p>
        </p:txBody>
      </p:sp>
      <p:sp>
        <p:nvSpPr>
          <p:cNvPr id="1866" name="Google Shape;1866;p167"/>
          <p:cNvSpPr txBox="1"/>
          <p:nvPr/>
        </p:nvSpPr>
        <p:spPr>
          <a:xfrm>
            <a:off x="591929" y="337500"/>
            <a:ext cx="48087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167"/>
          <p:cNvSpPr txBox="1"/>
          <p:nvPr/>
        </p:nvSpPr>
        <p:spPr>
          <a:xfrm>
            <a:off x="3750700" y="587448"/>
            <a:ext cx="4720200" cy="16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94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AutoNum type="arabicPeriod"/>
            </a:pPr>
            <a:r>
              <a:rPr lang="ru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Традиционная СУБД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использует пессимистичные блокировки —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ресурс блокируется на время транзакции</a:t>
            </a:r>
            <a:endParaRPr sz="500"/>
          </a:p>
        </p:txBody>
      </p:sp>
      <p:cxnSp>
        <p:nvCxnSpPr>
          <p:cNvPr id="1868" name="Google Shape;1868;p167"/>
          <p:cNvCxnSpPr/>
          <p:nvPr/>
        </p:nvCxnSpPr>
        <p:spPr>
          <a:xfrm>
            <a:off x="3749524" y="1415336"/>
            <a:ext cx="4808700" cy="0"/>
          </a:xfrm>
          <a:prstGeom prst="straightConnector1">
            <a:avLst/>
          </a:prstGeom>
          <a:noFill/>
          <a:ln w="3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9" name="Google Shape;1869;p167"/>
          <p:cNvSpPr txBox="1"/>
          <p:nvPr/>
        </p:nvSpPr>
        <p:spPr>
          <a:xfrm>
            <a:off x="3750700" y="1562814"/>
            <a:ext cx="47202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94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AutoNum type="arabicPeriod" startAt="2"/>
            </a:pPr>
            <a:r>
              <a:rPr lang="ru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YDB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использует оптимистичные блокировки —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конфликты обнаруживаются при коммите</a:t>
            </a:r>
            <a:endParaRPr sz="500"/>
          </a:p>
        </p:txBody>
      </p:sp>
      <p:cxnSp>
        <p:nvCxnSpPr>
          <p:cNvPr id="1870" name="Google Shape;1870;p167"/>
          <p:cNvCxnSpPr/>
          <p:nvPr/>
        </p:nvCxnSpPr>
        <p:spPr>
          <a:xfrm>
            <a:off x="3749524" y="2357380"/>
            <a:ext cx="4808700" cy="0"/>
          </a:xfrm>
          <a:prstGeom prst="straightConnector1">
            <a:avLst/>
          </a:prstGeom>
          <a:noFill/>
          <a:ln w="3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1" name="Google Shape;1871;p167"/>
          <p:cNvSpPr txBox="1"/>
          <p:nvPr/>
        </p:nvSpPr>
        <p:spPr>
          <a:xfrm>
            <a:off x="3748025" y="2524900"/>
            <a:ext cx="4799700" cy="2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94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AutoNum type="arabicPeriod" startAt="3"/>
            </a:pPr>
            <a:r>
              <a:rPr lang="ru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Последствия для разработчиков</a:t>
            </a:r>
            <a:endParaRPr sz="500"/>
          </a:p>
          <a:p>
            <a:pPr marL="406400" marR="0" lvl="0" indent="-1397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Транзакции в YDB могут завершиться с ошибкой </a:t>
            </a:r>
            <a:b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этапе коммита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6400" marR="0" lvl="0" indent="-1397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/>
              <a:t>Более высокая производительность при низком уровне конфликтов</a:t>
            </a:r>
            <a:endParaRPr sz="1200"/>
          </a:p>
          <a:p>
            <a:pPr marL="406400" marR="0" lvl="0" indent="-1397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/>
              <a:t>Нет проблем с поиском процесса, из-за которого БД залочилась</a:t>
            </a:r>
            <a:endParaRPr sz="1200"/>
          </a:p>
          <a:p>
            <a:pPr marL="406400" marR="0" lvl="0" indent="-1397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Arial"/>
              <a:buChar char="•"/>
            </a:pPr>
            <a:r>
              <a:rPr lang="ru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Необходимо реализовать логику retry для повторного выполнения транзакций</a:t>
            </a:r>
            <a:endParaRPr sz="500"/>
          </a:p>
          <a:p>
            <a:pPr marL="279400" marR="0" lvl="0" indent="-190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2" name="Google Shape;1872;p16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929" y="1289549"/>
            <a:ext cx="2472900" cy="1839300"/>
          </a:xfrm>
          <a:prstGeom prst="roundRect">
            <a:avLst>
              <a:gd name="adj" fmla="val 4548"/>
            </a:avLst>
          </a:prstGeom>
          <a:noFill/>
          <a:ln>
            <a:noFill/>
          </a:ln>
        </p:spPr>
      </p:pic>
      <p:sp>
        <p:nvSpPr>
          <p:cNvPr id="1873" name="Google Shape;1873;p167"/>
          <p:cNvSpPr/>
          <p:nvPr/>
        </p:nvSpPr>
        <p:spPr>
          <a:xfrm rot="-674678">
            <a:off x="366157" y="1486726"/>
            <a:ext cx="2787714" cy="51939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FF0000"/>
                </a:solidFill>
              </a:rPr>
              <a:t>Transaction Locks Invalidated</a:t>
            </a:r>
            <a:endParaRPr sz="1200" b="1">
              <a:solidFill>
                <a:srgbClr val="FF0000"/>
              </a:solidFill>
            </a:endParaRPr>
          </a:p>
        </p:txBody>
      </p:sp>
      <p:pic>
        <p:nvPicPr>
          <p:cNvPr id="1874" name="Google Shape;1874;p167" title="ad7a6ebe9c7717e5279d84f29171c153.gif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282" y="3190382"/>
            <a:ext cx="2516400" cy="1839300"/>
          </a:xfrm>
          <a:prstGeom prst="roundRect">
            <a:avLst>
              <a:gd name="adj" fmla="val 6726"/>
            </a:avLst>
          </a:prstGeom>
          <a:noFill/>
          <a:ln>
            <a:noFill/>
          </a:ln>
        </p:spPr>
      </p:pic>
      <p:pic>
        <p:nvPicPr>
          <p:cNvPr id="1875" name="Google Shape;1875;p167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6" name="Google Shape;1876;p167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42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1877" name="Google Shape;1877;p167"/>
          <p:cNvSpPr/>
          <p:nvPr/>
        </p:nvSpPr>
        <p:spPr>
          <a:xfrm>
            <a:off x="3888250" y="498666"/>
            <a:ext cx="4958400" cy="77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accent1"/>
                </a:solidFill>
              </a:rPr>
              <a:t>С </a:t>
            </a:r>
            <a:r>
              <a:rPr lang="ru" b="1" u="sng">
                <a:solidFill>
                  <a:schemeClr val="accent1"/>
                </a:solidFill>
              </a:rPr>
              <a:t>пессимистичными</a:t>
            </a:r>
            <a:r>
              <a:rPr lang="ru" b="1">
                <a:solidFill>
                  <a:schemeClr val="accent1"/>
                </a:solidFill>
              </a:rPr>
              <a:t> блокировками программисты пишут </a:t>
            </a:r>
            <a:r>
              <a:rPr lang="ru" b="1" u="sng">
                <a:solidFill>
                  <a:schemeClr val="accent1"/>
                </a:solidFill>
              </a:rPr>
              <a:t>оптимистичный</a:t>
            </a:r>
            <a:r>
              <a:rPr lang="ru" b="1">
                <a:solidFill>
                  <a:schemeClr val="accent1"/>
                </a:solidFill>
              </a:rPr>
              <a:t> код</a:t>
            </a:r>
            <a:endParaRPr b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p168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Транзакции и консистентность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168"/>
          <p:cNvSpPr/>
          <p:nvPr/>
        </p:nvSpPr>
        <p:spPr>
          <a:xfrm>
            <a:off x="594050" y="1257207"/>
            <a:ext cx="54627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168"/>
          <p:cNvSpPr/>
          <p:nvPr/>
        </p:nvSpPr>
        <p:spPr>
          <a:xfrm>
            <a:off x="6221424" y="3727157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https://habr.com/ru/companies/ydb/articles/825768/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168"/>
          <p:cNvSpPr/>
          <p:nvPr/>
        </p:nvSpPr>
        <p:spPr>
          <a:xfrm>
            <a:off x="6221424" y="1257207"/>
            <a:ext cx="2333700" cy="2333700"/>
          </a:xfrm>
          <a:prstGeom prst="roundRect">
            <a:avLst>
              <a:gd name="adj" fmla="val 519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7" name="Google Shape;1887;p1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7324" y="1392342"/>
            <a:ext cx="2061407" cy="2061407"/>
          </a:xfrm>
          <a:prstGeom prst="rect">
            <a:avLst/>
          </a:prstGeom>
          <a:noFill/>
          <a:ln>
            <a:noFill/>
          </a:ln>
        </p:spPr>
      </p:pic>
      <p:sp>
        <p:nvSpPr>
          <p:cNvPr id="1888" name="Google Shape;1888;p168"/>
          <p:cNvSpPr/>
          <p:nvPr/>
        </p:nvSpPr>
        <p:spPr>
          <a:xfrm>
            <a:off x="865939" y="1480453"/>
            <a:ext cx="52146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8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Уровни изоляции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PostgreSQL: стандартные уровни изоляции SQL (Read Uncommitted, </a:t>
            </a:r>
            <a:b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Read Committed, Repeatable Read, Serializable)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YDB: специфические режимы транзакций без поддержки Read Committed</a:t>
            </a:r>
            <a:endParaRPr sz="500"/>
          </a:p>
        </p:txBody>
      </p:sp>
      <p:sp>
        <p:nvSpPr>
          <p:cNvPr id="1889" name="Google Shape;1889;p168"/>
          <p:cNvSpPr/>
          <p:nvPr/>
        </p:nvSpPr>
        <p:spPr>
          <a:xfrm>
            <a:off x="865939" y="2717513"/>
            <a:ext cx="52146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8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Режимы транзакций YDB</a:t>
            </a:r>
            <a:endParaRPr sz="12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SerializableReadWrite — полная изоляция, аналог Serializable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SnapshotReadOnly — чтение консистентного снимка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OnlineReadOnly — чтение без блокировок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StaleReadOnly — чтение данных с возможной задержкой</a:t>
            </a:r>
            <a:endParaRPr sz="500"/>
          </a:p>
        </p:txBody>
      </p:sp>
      <p:pic>
        <p:nvPicPr>
          <p:cNvPr id="1890" name="Google Shape;1890;p168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1" name="Google Shape;1891;p168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43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1892" name="Google Shape;1892;p168"/>
          <p:cNvSpPr/>
          <p:nvPr/>
        </p:nvSpPr>
        <p:spPr>
          <a:xfrm>
            <a:off x="1019900" y="1916000"/>
            <a:ext cx="1081200" cy="202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168"/>
          <p:cNvSpPr/>
          <p:nvPr/>
        </p:nvSpPr>
        <p:spPr>
          <a:xfrm>
            <a:off x="1013875" y="2981725"/>
            <a:ext cx="1431600" cy="202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169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Федеративные запросы</a:t>
            </a:r>
            <a:endParaRPr/>
          </a:p>
        </p:txBody>
      </p:sp>
      <p:sp>
        <p:nvSpPr>
          <p:cNvPr id="1899" name="Google Shape;1899;p169"/>
          <p:cNvSpPr txBox="1"/>
          <p:nvPr/>
        </p:nvSpPr>
        <p:spPr>
          <a:xfrm>
            <a:off x="594039" y="1632700"/>
            <a:ext cx="3431700" cy="22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32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Возможность выполнять SQL-запросы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 S3-совместимым хранилищам (Parquet, CSV, Iceberg™ и т. д.) напрямую из базы данных  </a:t>
            </a:r>
            <a:endParaRPr sz="500"/>
          </a:p>
          <a:p>
            <a:pPr marL="203200" marR="0" lvl="0" indent="-2032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Обработка данных в распределённом режиме  </a:t>
            </a:r>
            <a:endParaRPr sz="500"/>
          </a:p>
          <a:p>
            <a:pPr marL="203200" marR="0" lvl="0" indent="-2032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182FF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Аналитики могут работать с любыми источниками данных с помощью федеративных запросов</a:t>
            </a:r>
            <a:endParaRPr sz="500"/>
          </a:p>
        </p:txBody>
      </p:sp>
      <p:pic>
        <p:nvPicPr>
          <p:cNvPr id="1900" name="Google Shape;1900;p16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730" y="1197412"/>
            <a:ext cx="3430299" cy="3337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1" name="Google Shape;1901;p169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2" name="Google Shape;1902;p169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44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170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74130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Работа с внешними источниками данных</a:t>
            </a:r>
            <a:endParaRPr/>
          </a:p>
        </p:txBody>
      </p:sp>
      <p:sp>
        <p:nvSpPr>
          <p:cNvPr id="1908" name="Google Shape;1908;p170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 // ETL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9" name="Google Shape;1909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121" y="1533135"/>
            <a:ext cx="410170" cy="41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0" name="Google Shape;1910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121" y="1987154"/>
            <a:ext cx="410170" cy="41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121" y="2441172"/>
            <a:ext cx="410170" cy="4101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2" name="Google Shape;1912;p170"/>
          <p:cNvCxnSpPr/>
          <p:nvPr/>
        </p:nvCxnSpPr>
        <p:spPr>
          <a:xfrm rot="10800000">
            <a:off x="1508198" y="2668011"/>
            <a:ext cx="1854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3" name="Google Shape;1913;p170"/>
          <p:cNvCxnSpPr>
            <a:stCxn id="1914" idx="2"/>
          </p:cNvCxnSpPr>
          <p:nvPr/>
        </p:nvCxnSpPr>
        <p:spPr>
          <a:xfrm rot="10800000">
            <a:off x="1508176" y="1739563"/>
            <a:ext cx="185400" cy="30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5" name="Google Shape;1915;p170"/>
          <p:cNvCxnSpPr/>
          <p:nvPr/>
        </p:nvCxnSpPr>
        <p:spPr>
          <a:xfrm rot="10800000">
            <a:off x="1508156" y="2206166"/>
            <a:ext cx="6027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6" name="Google Shape;1916;p170"/>
          <p:cNvCxnSpPr>
            <a:stCxn id="1914" idx="0"/>
            <a:endCxn id="1917" idx="0"/>
          </p:cNvCxnSpPr>
          <p:nvPr/>
        </p:nvCxnSpPr>
        <p:spPr>
          <a:xfrm>
            <a:off x="1796176" y="1842463"/>
            <a:ext cx="0" cy="72300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14" name="Google Shape;1914;p170"/>
          <p:cNvSpPr/>
          <p:nvPr/>
        </p:nvSpPr>
        <p:spPr>
          <a:xfrm rot="5400000" flipH="1">
            <a:off x="1590976" y="1739863"/>
            <a:ext cx="205200" cy="205200"/>
          </a:xfrm>
          <a:prstGeom prst="arc">
            <a:avLst>
              <a:gd name="adj1" fmla="val 16200000"/>
              <a:gd name="adj2" fmla="val 0"/>
            </a:avLst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7" name="Google Shape;1917;p170"/>
          <p:cNvSpPr/>
          <p:nvPr/>
        </p:nvSpPr>
        <p:spPr>
          <a:xfrm rot="5400000">
            <a:off x="1590976" y="2462870"/>
            <a:ext cx="205200" cy="205200"/>
          </a:xfrm>
          <a:prstGeom prst="arc">
            <a:avLst>
              <a:gd name="adj1" fmla="val 16200000"/>
              <a:gd name="adj2" fmla="val 0"/>
            </a:avLst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8" name="Google Shape;1918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9091" y="2098570"/>
            <a:ext cx="410170" cy="41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17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3221" y="2014716"/>
            <a:ext cx="378500" cy="37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0" name="Google Shape;1920;p170"/>
          <p:cNvCxnSpPr/>
          <p:nvPr/>
        </p:nvCxnSpPr>
        <p:spPr>
          <a:xfrm rot="10800000">
            <a:off x="2787566" y="2203966"/>
            <a:ext cx="6027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21" name="Google Shape;1921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4425" y="1849636"/>
            <a:ext cx="410170" cy="41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2" name="Google Shape;1922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3756" y="1849636"/>
            <a:ext cx="410170" cy="41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3" name="Google Shape;1923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121" y="3293138"/>
            <a:ext cx="410170" cy="41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4" name="Google Shape;1924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121" y="3747156"/>
            <a:ext cx="410170" cy="41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121" y="4201175"/>
            <a:ext cx="410170" cy="4101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6" name="Google Shape;1926;p170"/>
          <p:cNvCxnSpPr/>
          <p:nvPr/>
        </p:nvCxnSpPr>
        <p:spPr>
          <a:xfrm rot="10800000">
            <a:off x="1508198" y="4428014"/>
            <a:ext cx="1854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27" name="Google Shape;1927;p170"/>
          <p:cNvCxnSpPr>
            <a:stCxn id="1928" idx="2"/>
          </p:cNvCxnSpPr>
          <p:nvPr/>
        </p:nvCxnSpPr>
        <p:spPr>
          <a:xfrm rot="10800000">
            <a:off x="1508176" y="3499566"/>
            <a:ext cx="185400" cy="30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29" name="Google Shape;1929;p170"/>
          <p:cNvCxnSpPr/>
          <p:nvPr/>
        </p:nvCxnSpPr>
        <p:spPr>
          <a:xfrm rot="10800000">
            <a:off x="1508066" y="3966169"/>
            <a:ext cx="1882200" cy="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30" name="Google Shape;1930;p170"/>
          <p:cNvCxnSpPr>
            <a:stCxn id="1928" idx="0"/>
            <a:endCxn id="1931" idx="0"/>
          </p:cNvCxnSpPr>
          <p:nvPr/>
        </p:nvCxnSpPr>
        <p:spPr>
          <a:xfrm>
            <a:off x="1796176" y="3602466"/>
            <a:ext cx="0" cy="723000"/>
          </a:xfrm>
          <a:prstGeom prst="straightConnector1">
            <a:avLst/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8" name="Google Shape;1928;p170"/>
          <p:cNvSpPr/>
          <p:nvPr/>
        </p:nvSpPr>
        <p:spPr>
          <a:xfrm rot="5400000" flipH="1">
            <a:off x="1590976" y="3499866"/>
            <a:ext cx="205200" cy="205200"/>
          </a:xfrm>
          <a:prstGeom prst="arc">
            <a:avLst>
              <a:gd name="adj1" fmla="val 16200000"/>
              <a:gd name="adj2" fmla="val 0"/>
            </a:avLst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Google Shape;1931;p170"/>
          <p:cNvSpPr/>
          <p:nvPr/>
        </p:nvSpPr>
        <p:spPr>
          <a:xfrm rot="5400000">
            <a:off x="1590976" y="4222872"/>
            <a:ext cx="205200" cy="205200"/>
          </a:xfrm>
          <a:prstGeom prst="arc">
            <a:avLst>
              <a:gd name="adj1" fmla="val 16200000"/>
              <a:gd name="adj2" fmla="val 0"/>
            </a:avLst>
          </a:prstGeom>
          <a:noFill/>
          <a:ln w="119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2" name="Google Shape;1932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9091" y="3858573"/>
            <a:ext cx="410170" cy="41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3" name="Google Shape;1933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4425" y="3609639"/>
            <a:ext cx="410170" cy="41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4" name="Google Shape;1934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3756" y="3609639"/>
            <a:ext cx="410170" cy="41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Google Shape;1935;p17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9864" y="3271340"/>
            <a:ext cx="378500" cy="3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6" name="Google Shape;1936;p17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430" y="1945065"/>
            <a:ext cx="1560798" cy="71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7" name="Google Shape;1937;p17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431" y="2706658"/>
            <a:ext cx="1967862" cy="7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8" name="Google Shape;1938;p170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430" y="3509499"/>
            <a:ext cx="908316" cy="105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9" name="Google Shape;1939;p170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430" y="1133445"/>
            <a:ext cx="1560798" cy="811618"/>
          </a:xfrm>
          <a:prstGeom prst="rect">
            <a:avLst/>
          </a:prstGeom>
          <a:noFill/>
          <a:ln>
            <a:noFill/>
          </a:ln>
        </p:spPr>
      </p:pic>
      <p:sp>
        <p:nvSpPr>
          <p:cNvPr id="1940" name="Google Shape;1940;p170"/>
          <p:cNvSpPr txBox="1"/>
          <p:nvPr/>
        </p:nvSpPr>
        <p:spPr>
          <a:xfrm>
            <a:off x="448839" y="1882788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</a:t>
            </a:r>
            <a:r>
              <a:rPr lang="ru" sz="2400">
                <a:solidFill>
                  <a:schemeClr val="dk1"/>
                </a:solidFill>
              </a:rPr>
              <a:t>L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Google Shape;1941;p170"/>
          <p:cNvSpPr txBox="1"/>
          <p:nvPr/>
        </p:nvSpPr>
        <p:spPr>
          <a:xfrm>
            <a:off x="448839" y="3625875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ELT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2" name="Google Shape;1942;p170" title="svgviewer-png-output (7).png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3" name="Google Shape;1943;p170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45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171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Работа с внешними источниками данных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Google Shape;1950;p171"/>
          <p:cNvSpPr/>
          <p:nvPr/>
        </p:nvSpPr>
        <p:spPr>
          <a:xfrm>
            <a:off x="594050" y="1234647"/>
            <a:ext cx="54627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171"/>
          <p:cNvSpPr/>
          <p:nvPr/>
        </p:nvSpPr>
        <p:spPr>
          <a:xfrm>
            <a:off x="6221424" y="3704598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OFoZDKv3Lrw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2" name="Google Shape;1952;p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8871" y="1234638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53" name="Google Shape;1953;p171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Федеративные запросы</a:t>
            </a:r>
            <a:endParaRPr sz="500"/>
          </a:p>
        </p:txBody>
      </p:sp>
      <p:pic>
        <p:nvPicPr>
          <p:cNvPr id="1954" name="Google Shape;1954;p17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84" y="1408211"/>
            <a:ext cx="3194366" cy="300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5" name="Google Shape;1955;p17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4729" y="1425288"/>
            <a:ext cx="1159032" cy="1262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171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5369" y="3540342"/>
            <a:ext cx="874123" cy="4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7" name="Google Shape;1957;p171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9595" y="2957209"/>
            <a:ext cx="671787" cy="51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8" name="Google Shape;1958;p171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7424" y="4070282"/>
            <a:ext cx="872576" cy="296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9" name="Google Shape;1959;p171" title="svgviewer-png-output (7).png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0" name="Google Shape;1960;p171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46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172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Топики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172"/>
          <p:cNvSpPr/>
          <p:nvPr/>
        </p:nvSpPr>
        <p:spPr>
          <a:xfrm>
            <a:off x="594050" y="1264726"/>
            <a:ext cx="54627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8" name="Google Shape;1968;p172"/>
          <p:cNvSpPr/>
          <p:nvPr/>
        </p:nvSpPr>
        <p:spPr>
          <a:xfrm>
            <a:off x="6221424" y="3734677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https://habr.com/ru/companies/oleg-bunin/articles/824826/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9" name="Google Shape;1969;p172"/>
          <p:cNvSpPr/>
          <p:nvPr/>
        </p:nvSpPr>
        <p:spPr>
          <a:xfrm>
            <a:off x="865939" y="1487973"/>
            <a:ext cx="2746200" cy="17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81000" anchor="t" anchorCtr="0">
            <a:noAutofit/>
          </a:bodyPr>
          <a:lstStyle/>
          <a:p>
            <a:pPr marL="17780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Паттерн Pub/Sub  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Хранение неструктурированных сообщений  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Доставка сообщений множеству подписчиков  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Полная совместимость на уровне </a:t>
            </a:r>
            <a:b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API с Apache Kafka® 3.4.0  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Управление с помощью SQL  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Перенос данных между топиками </a:t>
            </a:r>
            <a:b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 таблицами, таблицами </a:t>
            </a:r>
            <a:b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 таблицами — TRANSFER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0" name="Google Shape;1970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1424" y="1264726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71" name="Google Shape;1971;p17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0975" y="1611491"/>
            <a:ext cx="2642052" cy="259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2" name="Google Shape;1972;p172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172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47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173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Транзакции топик-таблица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0" name="Google Shape;1980;p173"/>
          <p:cNvSpPr/>
          <p:nvPr/>
        </p:nvSpPr>
        <p:spPr>
          <a:xfrm>
            <a:off x="594050" y="1279766"/>
            <a:ext cx="54627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1" name="Google Shape;1981;p173"/>
          <p:cNvSpPr/>
          <p:nvPr/>
        </p:nvSpPr>
        <p:spPr>
          <a:xfrm>
            <a:off x="6221424" y="3749716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EHpa3Zd8yGw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2" name="Google Shape;1982;p173"/>
          <p:cNvSpPr/>
          <p:nvPr/>
        </p:nvSpPr>
        <p:spPr>
          <a:xfrm>
            <a:off x="865939" y="1503013"/>
            <a:ext cx="2385000" cy="17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81000" anchor="t" anchorCtr="0">
            <a:noAutofit/>
          </a:bodyPr>
          <a:lstStyle/>
          <a:p>
            <a:pPr marL="17780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Поддержка транзакций </a:t>
            </a:r>
            <a:b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(топик ⇄ топик, таблица ⇄ топик)  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Exactly-once-пайплайны </a:t>
            </a:r>
            <a:b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для обработки данных  </a:t>
            </a:r>
            <a:endParaRPr sz="500"/>
          </a:p>
          <a:p>
            <a:pPr marL="177800" marR="0" lvl="0" indent="-1841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Замена transactional-паттернов Inbox/Outbox</a:t>
            </a:r>
            <a:endParaRPr sz="500"/>
          </a:p>
        </p:txBody>
      </p:sp>
      <p:pic>
        <p:nvPicPr>
          <p:cNvPr id="1983" name="Google Shape;1983;p1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1424" y="1279766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84" name="Google Shape;1984;p17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921" y="3111108"/>
            <a:ext cx="3916778" cy="1277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Google Shape;1985;p173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6" name="Google Shape;1986;p173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48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p174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Транзакции топик-таблица </a:t>
            </a:r>
            <a:r>
              <a:rPr lang="ru" sz="27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без</a:t>
            </a: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YDB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3" name="Google Shape;1993;p174"/>
          <p:cNvSpPr/>
          <p:nvPr/>
        </p:nvSpPr>
        <p:spPr>
          <a:xfrm>
            <a:off x="594050" y="1264726"/>
            <a:ext cx="54627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4" name="Google Shape;1994;p174"/>
          <p:cNvSpPr/>
          <p:nvPr/>
        </p:nvSpPr>
        <p:spPr>
          <a:xfrm>
            <a:off x="6221424" y="3734677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https://habr.com/ru/companies/otus/articles/942122/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5" name="Google Shape;1995;p1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1424" y="1264726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96" name="Google Shape;1996;p17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260" y="1657220"/>
            <a:ext cx="4980664" cy="267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174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8" name="Google Shape;1998;p174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49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30"/>
          <p:cNvSpPr txBox="1">
            <a:spLocks noGrp="1"/>
          </p:cNvSpPr>
          <p:nvPr>
            <p:ph type="body" idx="1"/>
          </p:nvPr>
        </p:nvSpPr>
        <p:spPr>
          <a:xfrm>
            <a:off x="594039" y="459000"/>
            <a:ext cx="7684800" cy="3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06400" lvl="3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AutoNum type="arabicPeriod"/>
            </a:pPr>
            <a:r>
              <a:rPr lang="ru">
                <a:solidFill>
                  <a:schemeClr val="lt1"/>
                </a:solidFill>
              </a:rPr>
              <a:t>Обзор трендов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chemeClr val="lt1"/>
              </a:buClr>
              <a:buSzPts val="2700"/>
              <a:buAutoNum type="arabicPeriod"/>
            </a:pPr>
            <a:r>
              <a:rPr lang="ru">
                <a:solidFill>
                  <a:schemeClr val="lt1"/>
                </a:solidFill>
              </a:rPr>
              <a:t>Обзор YDB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chemeClr val="lt1"/>
              </a:buClr>
              <a:buSzPts val="2700"/>
              <a:buAutoNum type="arabicPeriod"/>
            </a:pPr>
            <a:r>
              <a:rPr lang="ru">
                <a:solidFill>
                  <a:schemeClr val="lt1"/>
                </a:solidFill>
              </a:rPr>
              <a:t>Интеграция YDB в PHP-стек: </a:t>
            </a:r>
            <a:br>
              <a:rPr lang="ru">
                <a:solidFill>
                  <a:schemeClr val="lt1"/>
                </a:solidFill>
              </a:rPr>
            </a:br>
            <a:r>
              <a:rPr lang="ru">
                <a:solidFill>
                  <a:schemeClr val="lt1"/>
                </a:solidFill>
              </a:rPr>
              <a:t>проблемы и решения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chemeClr val="lt1"/>
              </a:buClr>
              <a:buSzPts val="2700"/>
              <a:buAutoNum type="arabicPeriod"/>
            </a:pPr>
            <a:r>
              <a:rPr lang="ru">
                <a:solidFill>
                  <a:schemeClr val="lt1"/>
                </a:solidFill>
              </a:rPr>
              <a:t>Заключение</a:t>
            </a:r>
            <a:endParaRPr/>
          </a:p>
        </p:txBody>
      </p:sp>
      <p:sp>
        <p:nvSpPr>
          <p:cNvPr id="883" name="Google Shape;883;p130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5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884" name="Google Shape;884;p130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175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Обзор YDB</a:t>
            </a:r>
            <a:endParaRPr sz="500"/>
          </a:p>
        </p:txBody>
      </p:sp>
      <p:pic>
        <p:nvPicPr>
          <p:cNvPr id="2005" name="Google Shape;2005;p17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50" y="1257207"/>
            <a:ext cx="5462700" cy="3292800"/>
          </a:xfrm>
          <a:prstGeom prst="roundRect">
            <a:avLst>
              <a:gd name="adj" fmla="val 4231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06" name="Google Shape;2006;p175"/>
          <p:cNvSpPr/>
          <p:nvPr/>
        </p:nvSpPr>
        <p:spPr>
          <a:xfrm>
            <a:off x="6221424" y="3727157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https://ydb.yandex.ru/training/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ydb-developer/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7" name="Google Shape;2007;p1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1424" y="1257207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08" name="Google Shape;2008;p175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9" name="Google Shape;2009;p175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50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176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YDB – в т.ч. serverless база данных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176"/>
          <p:cNvSpPr/>
          <p:nvPr/>
        </p:nvSpPr>
        <p:spPr>
          <a:xfrm>
            <a:off x="594050" y="1272246"/>
            <a:ext cx="54627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176"/>
          <p:cNvSpPr/>
          <p:nvPr/>
        </p:nvSpPr>
        <p:spPr>
          <a:xfrm>
            <a:off x="6221424" y="3742197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aL9NHR0i0Xs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176"/>
          <p:cNvSpPr/>
          <p:nvPr/>
        </p:nvSpPr>
        <p:spPr>
          <a:xfrm>
            <a:off x="865939" y="1495493"/>
            <a:ext cx="4393500" cy="2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810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Яндекс Облаке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Тарификация по количеству «потроганных» строк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(1М RU ~ 23 рубля)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FreeTier 1M RU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Идеально для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стартапов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Масштабирование бизнеса с эластичным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масштабированием YDB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Нужно уметь писать «точечные» запросы </a:t>
            </a:r>
            <a:b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(без FullScan)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Личный телеграм-бот на YDB - ни разу не платил</a:t>
            </a:r>
            <a:endParaRPr sz="500"/>
          </a:p>
          <a:p>
            <a:pPr marL="177800" marR="0" lvl="0" indent="-177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Мимикрия под AWS DynamoDB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9" name="Google Shape;2019;p1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1424" y="1272246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20" name="Google Shape;2020;p176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1" name="Google Shape;2021;p176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51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177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Производительность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177"/>
          <p:cNvSpPr/>
          <p:nvPr/>
        </p:nvSpPr>
        <p:spPr>
          <a:xfrm>
            <a:off x="594050" y="2216850"/>
            <a:ext cx="7961100" cy="23331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177"/>
          <p:cNvSpPr/>
          <p:nvPr/>
        </p:nvSpPr>
        <p:spPr>
          <a:xfrm>
            <a:off x="4711017" y="987430"/>
            <a:ext cx="2472000" cy="10920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https://habr.com/ru/companies/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ydb/articles/801587/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0" name="Google Shape;2030;p177"/>
          <p:cNvGrpSpPr/>
          <p:nvPr/>
        </p:nvGrpSpPr>
        <p:grpSpPr>
          <a:xfrm>
            <a:off x="7455038" y="987485"/>
            <a:ext cx="1100209" cy="1100209"/>
            <a:chOff x="16589375" y="3833814"/>
            <a:chExt cx="6222900" cy="6222900"/>
          </a:xfrm>
        </p:grpSpPr>
        <p:sp>
          <p:nvSpPr>
            <p:cNvPr id="2031" name="Google Shape;2031;p177"/>
            <p:cNvSpPr/>
            <p:nvPr/>
          </p:nvSpPr>
          <p:spPr>
            <a:xfrm>
              <a:off x="16589375" y="3833814"/>
              <a:ext cx="6222900" cy="6222900"/>
            </a:xfrm>
            <a:prstGeom prst="roundRect">
              <a:avLst>
                <a:gd name="adj" fmla="val 3849"/>
              </a:avLst>
            </a:prstGeom>
            <a:solidFill>
              <a:schemeClr val="lt1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32" name="Google Shape;2032;p177"/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64801" y="4458310"/>
              <a:ext cx="4872149" cy="4974009"/>
            </a:xfrm>
            <a:prstGeom prst="rect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2033" name="Google Shape;2033;p17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3304" y="2652478"/>
            <a:ext cx="2469989" cy="174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4" name="Google Shape;2034;p17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072" y="2630592"/>
            <a:ext cx="2100082" cy="1744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5" name="Google Shape;2035;p17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0443" y="2629719"/>
            <a:ext cx="2025141" cy="174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177" title="svgviewer-png-output (7).png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7" name="Google Shape;2037;p177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52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178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Веб-интерфейс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4" name="Google Shape;2044;p178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Обзор узлов кластера</a:t>
            </a:r>
            <a:endParaRPr sz="500"/>
          </a:p>
        </p:txBody>
      </p:sp>
      <p:pic>
        <p:nvPicPr>
          <p:cNvPr id="2045" name="Google Shape;2045;p17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49" y="1283625"/>
            <a:ext cx="7551000" cy="3269100"/>
          </a:xfrm>
          <a:prstGeom prst="roundRect">
            <a:avLst>
              <a:gd name="adj" fmla="val 4231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46" name="Google Shape;2046;p178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7" name="Google Shape;2047;p178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53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p179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Интерфейс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4" name="Google Shape;2054;p179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Healthcheck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5" name="Google Shape;2055;p17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49" y="1631049"/>
            <a:ext cx="7551000" cy="2939700"/>
          </a:xfrm>
          <a:prstGeom prst="roundRect">
            <a:avLst>
              <a:gd name="adj" fmla="val 4231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6" name="Google Shape;2056;p179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7" name="Google Shape;2057;p179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54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180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Интерфейс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4" name="Google Shape;2064;p180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Healthcheck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5" name="Google Shape;2065;p18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6825" y="465525"/>
            <a:ext cx="4589700" cy="4122300"/>
          </a:xfrm>
          <a:prstGeom prst="roundRect">
            <a:avLst>
              <a:gd name="adj" fmla="val 4231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66" name="Google Shape;2066;p180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7" name="Google Shape;2067;p180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55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181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Интерфейс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181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Выполнение запросов</a:t>
            </a:r>
            <a:endParaRPr sz="500"/>
          </a:p>
        </p:txBody>
      </p:sp>
      <p:pic>
        <p:nvPicPr>
          <p:cNvPr id="2075" name="Google Shape;2075;p18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825" y="888675"/>
            <a:ext cx="5489700" cy="3631500"/>
          </a:xfrm>
          <a:prstGeom prst="roundRect">
            <a:avLst>
              <a:gd name="adj" fmla="val 4231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76" name="Google Shape;2076;p181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Google Shape;2077;p181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56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3" name="Google Shape;2083;p18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825" y="646775"/>
            <a:ext cx="5531100" cy="3889200"/>
          </a:xfrm>
          <a:prstGeom prst="roundRect">
            <a:avLst>
              <a:gd name="adj" fmla="val 4231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84" name="Google Shape;2084;p182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Интерфейс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182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Отладка проблемных </a:t>
            </a:r>
            <a:b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запросов</a:t>
            </a:r>
            <a:endParaRPr sz="500"/>
          </a:p>
        </p:txBody>
      </p:sp>
      <p:pic>
        <p:nvPicPr>
          <p:cNvPr id="2086" name="Google Shape;2086;p182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7" name="Google Shape;2087;p182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57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p183"/>
          <p:cNvSpPr/>
          <p:nvPr/>
        </p:nvSpPr>
        <p:spPr>
          <a:xfrm>
            <a:off x="-248619" y="1279765"/>
            <a:ext cx="4681800" cy="3292800"/>
          </a:xfrm>
          <a:prstGeom prst="roundRect">
            <a:avLst>
              <a:gd name="adj" fmla="val 5993"/>
            </a:avLst>
          </a:prstGeom>
          <a:solidFill>
            <a:srgbClr val="FAFAFA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183"/>
          <p:cNvSpPr/>
          <p:nvPr/>
        </p:nvSpPr>
        <p:spPr>
          <a:xfrm>
            <a:off x="4711017" y="1279765"/>
            <a:ext cx="4681800" cy="3292800"/>
          </a:xfrm>
          <a:prstGeom prst="roundRect">
            <a:avLst>
              <a:gd name="adj" fmla="val 5993"/>
            </a:avLst>
          </a:prstGeom>
          <a:solidFill>
            <a:srgbClr val="FAFAFA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183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Интерфейс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183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План выполнения запроса</a:t>
            </a:r>
            <a:endParaRPr sz="500"/>
          </a:p>
        </p:txBody>
      </p:sp>
      <p:pic>
        <p:nvPicPr>
          <p:cNvPr id="2097" name="Google Shape;2097;p18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791" y="1911961"/>
            <a:ext cx="4345200" cy="2026500"/>
          </a:xfrm>
          <a:prstGeom prst="roundRect">
            <a:avLst>
              <a:gd name="adj" fmla="val 4231"/>
            </a:avLst>
          </a:prstGeom>
          <a:noFill/>
          <a:ln>
            <a:noFill/>
          </a:ln>
        </p:spPr>
      </p:pic>
      <p:pic>
        <p:nvPicPr>
          <p:cNvPr id="2098" name="Google Shape;2098;p18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127" y="1612188"/>
            <a:ext cx="3985800" cy="2626200"/>
          </a:xfrm>
          <a:prstGeom prst="roundRect">
            <a:avLst>
              <a:gd name="adj" fmla="val 4231"/>
            </a:avLst>
          </a:prstGeom>
          <a:noFill/>
          <a:ln>
            <a:noFill/>
          </a:ln>
        </p:spPr>
      </p:pic>
      <p:pic>
        <p:nvPicPr>
          <p:cNvPr id="2099" name="Google Shape;2099;p183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0" name="Google Shape;2100;p183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58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Google Shape;2106;p184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184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План выполнения запроса</a:t>
            </a:r>
            <a:endParaRPr sz="500"/>
          </a:p>
        </p:txBody>
      </p:sp>
      <p:pic>
        <p:nvPicPr>
          <p:cNvPr id="2108" name="Google Shape;2108;p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050" y="1190175"/>
            <a:ext cx="7635300" cy="3397500"/>
          </a:xfrm>
          <a:prstGeom prst="roundRect">
            <a:avLst>
              <a:gd name="adj" fmla="val 4231"/>
            </a:avLst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09" name="Google Shape;2109;p184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0" name="Google Shape;2110;p184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59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31"/>
          <p:cNvSpPr txBox="1">
            <a:spLocks noGrp="1"/>
          </p:cNvSpPr>
          <p:nvPr>
            <p:ph type="body" idx="1"/>
          </p:nvPr>
        </p:nvSpPr>
        <p:spPr>
          <a:xfrm>
            <a:off x="594039" y="459000"/>
            <a:ext cx="7684800" cy="3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06400" lvl="3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AutoNum type="arabicPeriod"/>
            </a:pPr>
            <a:r>
              <a:rPr lang="ru">
                <a:solidFill>
                  <a:schemeClr val="lt1"/>
                </a:solidFill>
              </a:rPr>
              <a:t>Обзор трендов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AutoNum type="arabicPeriod"/>
            </a:pPr>
            <a:r>
              <a:rPr lang="ru"/>
              <a:t>Обзор YDB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AutoNum type="arabicPeriod"/>
            </a:pPr>
            <a:r>
              <a:rPr lang="ru"/>
              <a:t>Интеграция YDB в PHP-стек: </a:t>
            </a:r>
            <a:br>
              <a:rPr lang="ru"/>
            </a:br>
            <a:r>
              <a:rPr lang="ru"/>
              <a:t>проблемы и решения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AutoNum type="arabicPeriod"/>
            </a:pPr>
            <a:r>
              <a:rPr lang="ru"/>
              <a:t>Заключение</a:t>
            </a:r>
            <a:endParaRPr/>
          </a:p>
        </p:txBody>
      </p:sp>
      <p:sp>
        <p:nvSpPr>
          <p:cNvPr id="891" name="Google Shape;891;p131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6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892" name="Google Shape;892;p131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p185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7" name="Google Shape;2117;p185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Детальные статистики по этапам выполнения запроса</a:t>
            </a:r>
            <a:endParaRPr sz="500"/>
          </a:p>
        </p:txBody>
      </p:sp>
      <p:sp>
        <p:nvSpPr>
          <p:cNvPr id="2118" name="Google Shape;2118;p185"/>
          <p:cNvSpPr/>
          <p:nvPr/>
        </p:nvSpPr>
        <p:spPr>
          <a:xfrm>
            <a:off x="594049" y="1190175"/>
            <a:ext cx="7635300" cy="3397500"/>
          </a:xfrm>
          <a:prstGeom prst="roundRect">
            <a:avLst>
              <a:gd name="adj" fmla="val 4231"/>
            </a:avLst>
          </a:prstGeom>
          <a:solidFill>
            <a:srgbClr val="F8F8FA"/>
          </a:solidFill>
          <a:ln w="91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2400" tIns="77725" rIns="32400" bIns="777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9" name="Google Shape;2119;p18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58" y="1519306"/>
            <a:ext cx="7318237" cy="278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0" name="Google Shape;2120;p185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1" name="Google Shape;2121;p185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60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p186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8" name="Google Shape;2128;p186"/>
          <p:cNvSpPr/>
          <p:nvPr/>
        </p:nvSpPr>
        <p:spPr>
          <a:xfrm>
            <a:off x="594050" y="1249687"/>
            <a:ext cx="5462700" cy="3292800"/>
          </a:xfrm>
          <a:prstGeom prst="roundRect">
            <a:avLst>
              <a:gd name="adj" fmla="val 3205"/>
            </a:avLst>
          </a:prstGeom>
          <a:solidFill>
            <a:srgbClr val="000000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9" name="Google Shape;2129;p186"/>
          <p:cNvSpPr/>
          <p:nvPr/>
        </p:nvSpPr>
        <p:spPr>
          <a:xfrm>
            <a:off x="6221424" y="3719637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https://ydb.tech/docs/en/reference/ydb-cli/install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0" name="Google Shape;2130;p1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1424" y="1249687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1" name="Google Shape;2131;p18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901" y="1389082"/>
            <a:ext cx="3986807" cy="3130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" name="Google Shape;2132;p186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3" name="Google Shape;2133;p186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61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p187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187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Интерактивный режим</a:t>
            </a:r>
            <a:endParaRPr sz="500"/>
          </a:p>
        </p:txBody>
      </p:sp>
      <p:sp>
        <p:nvSpPr>
          <p:cNvPr id="2141" name="Google Shape;2141;p187"/>
          <p:cNvSpPr/>
          <p:nvPr/>
        </p:nvSpPr>
        <p:spPr>
          <a:xfrm>
            <a:off x="594049" y="1190175"/>
            <a:ext cx="7551000" cy="3360000"/>
          </a:xfrm>
          <a:prstGeom prst="roundRect">
            <a:avLst>
              <a:gd name="adj" fmla="val 4231"/>
            </a:avLst>
          </a:prstGeom>
          <a:solidFill>
            <a:srgbClr val="11181E"/>
          </a:solidFill>
          <a:ln w="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2025" tIns="76875" rIns="32025" bIns="76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3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2" name="Google Shape;2142;p187" title="general-example2-ezgif.com-optimize.gif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502" y="1425079"/>
            <a:ext cx="5646575" cy="291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" name="Google Shape;2143;p187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4" name="Google Shape;2144;p187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62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p188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Администрирование YDB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188"/>
          <p:cNvSpPr/>
          <p:nvPr/>
        </p:nvSpPr>
        <p:spPr>
          <a:xfrm>
            <a:off x="594050" y="1279766"/>
            <a:ext cx="5462700" cy="3292800"/>
          </a:xfrm>
          <a:prstGeom prst="roundRect">
            <a:avLst>
              <a:gd name="adj" fmla="val 3205"/>
            </a:avLst>
          </a:prstGeom>
          <a:solidFill>
            <a:srgbClr val="222222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2" name="Google Shape;2152;p188"/>
          <p:cNvSpPr/>
          <p:nvPr/>
        </p:nvSpPr>
        <p:spPr>
          <a:xfrm>
            <a:off x="6221424" y="3749716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https://youtu.be/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xgIIr6gwLko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3" name="Google Shape;2153;p1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1424" y="1279766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54" name="Google Shape;2154;p18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501" y="1495602"/>
            <a:ext cx="5217459" cy="293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" name="Google Shape;2155;p188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6" name="Google Shape;2156;p188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63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p189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Обзор YDB</a:t>
            </a:r>
            <a:endParaRPr sz="500"/>
          </a:p>
        </p:txBody>
      </p:sp>
      <p:pic>
        <p:nvPicPr>
          <p:cNvPr id="2163" name="Google Shape;2163;p18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50" y="1287286"/>
            <a:ext cx="5462700" cy="3292800"/>
          </a:xfrm>
          <a:prstGeom prst="roundRect">
            <a:avLst>
              <a:gd name="adj" fmla="val 4231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64" name="Google Shape;2164;p189"/>
          <p:cNvSpPr/>
          <p:nvPr/>
        </p:nvSpPr>
        <p:spPr>
          <a:xfrm>
            <a:off x="6221424" y="3757236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https://yandex.cloud/ru/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training/ydb-admin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5" name="Google Shape;2165;p1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1424" y="1287286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66" name="Google Shape;2166;p189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7" name="Google Shape;2167;p189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64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p190"/>
          <p:cNvSpPr txBox="1"/>
          <p:nvPr/>
        </p:nvSpPr>
        <p:spPr>
          <a:xfrm>
            <a:off x="594039" y="378416"/>
            <a:ext cx="69990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Эксплуатация: поиск проблем </a:t>
            </a:r>
            <a:b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 их решение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190"/>
          <p:cNvSpPr/>
          <p:nvPr/>
        </p:nvSpPr>
        <p:spPr>
          <a:xfrm>
            <a:off x="594050" y="1272246"/>
            <a:ext cx="5462700" cy="3292800"/>
          </a:xfrm>
          <a:prstGeom prst="roundRect">
            <a:avLst>
              <a:gd name="adj" fmla="val 3205"/>
            </a:avLst>
          </a:prstGeom>
          <a:solidFill>
            <a:srgbClr val="F5F6F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190"/>
          <p:cNvSpPr/>
          <p:nvPr/>
        </p:nvSpPr>
        <p:spPr>
          <a:xfrm>
            <a:off x="6221424" y="3742197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Dy0VtzQatag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6" name="Google Shape;2176;p1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1424" y="1272246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177" name="Google Shape;2177;p190"/>
          <p:cNvGrpSpPr/>
          <p:nvPr/>
        </p:nvGrpSpPr>
        <p:grpSpPr>
          <a:xfrm>
            <a:off x="723968" y="1409605"/>
            <a:ext cx="5171669" cy="2998529"/>
            <a:chOff x="1160259" y="3241170"/>
            <a:chExt cx="15139547" cy="8777896"/>
          </a:xfrm>
        </p:grpSpPr>
        <p:pic>
          <p:nvPicPr>
            <p:cNvPr id="2178" name="Google Shape;2178;p190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4030" y="3241170"/>
              <a:ext cx="14715776" cy="8777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9" name="Google Shape;2179;p190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0259" y="3241170"/>
              <a:ext cx="2383555" cy="8777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0" name="Google Shape;2180;p190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0259" y="3241170"/>
              <a:ext cx="2383580" cy="207561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81" name="Google Shape;2181;p190" title="svgviewer-png-output (7).png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2" name="Google Shape;2182;p190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65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191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Инструменты диагностики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9" name="Google Shape;2189;p191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Метрики в Мониум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0" name="Google Shape;2190;p191"/>
          <p:cNvSpPr/>
          <p:nvPr/>
        </p:nvSpPr>
        <p:spPr>
          <a:xfrm>
            <a:off x="594049" y="1190175"/>
            <a:ext cx="7635300" cy="3397500"/>
          </a:xfrm>
          <a:prstGeom prst="roundRect">
            <a:avLst>
              <a:gd name="adj" fmla="val 4231"/>
            </a:avLst>
          </a:prstGeom>
          <a:solidFill>
            <a:srgbClr val="FFFFFF"/>
          </a:solidFill>
          <a:ln w="91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2400" tIns="77725" rIns="32400" bIns="777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1" name="Google Shape;2191;p19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5610" y="1330305"/>
            <a:ext cx="5966316" cy="312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2" name="Google Shape;2192;p191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3" name="Google Shape;2193;p191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66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p192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Инструменты диагностики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0" name="Google Shape;2200;p192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Метрики в Prometheus + дашборды в Grafana </a:t>
            </a:r>
            <a:endParaRPr sz="500"/>
          </a:p>
        </p:txBody>
      </p:sp>
      <p:sp>
        <p:nvSpPr>
          <p:cNvPr id="2201" name="Google Shape;2201;p192"/>
          <p:cNvSpPr/>
          <p:nvPr/>
        </p:nvSpPr>
        <p:spPr>
          <a:xfrm>
            <a:off x="594050" y="1190175"/>
            <a:ext cx="7684800" cy="3419700"/>
          </a:xfrm>
          <a:prstGeom prst="roundRect">
            <a:avLst>
              <a:gd name="adj" fmla="val 4231"/>
            </a:avLst>
          </a:prstGeom>
          <a:solidFill>
            <a:srgbClr val="1A1B1F"/>
          </a:solidFill>
          <a:ln w="92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2600" tIns="78250" rIns="32600" bIns="782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2" name="Google Shape;2202;p19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2501" y="1400500"/>
            <a:ext cx="5267581" cy="2967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3" name="Google Shape;2203;p192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4" name="Google Shape;2204;p192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67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p193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Инструменты диагностики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193"/>
          <p:cNvSpPr/>
          <p:nvPr/>
        </p:nvSpPr>
        <p:spPr>
          <a:xfrm>
            <a:off x="7067385" y="3324347"/>
            <a:ext cx="1730700" cy="7191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37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https://ydb.tech/docs/ru/reference/observability/tracing/setup</a:t>
            </a:r>
            <a:endParaRPr sz="632"/>
          </a:p>
        </p:txBody>
      </p:sp>
      <p:pic>
        <p:nvPicPr>
          <p:cNvPr id="2212" name="Google Shape;2212;p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0116" y="1445690"/>
            <a:ext cx="1734600" cy="17346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12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13" name="Google Shape;2213;p193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Трассировка запросов OpenTelemetry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p193"/>
          <p:cNvSpPr/>
          <p:nvPr/>
        </p:nvSpPr>
        <p:spPr>
          <a:xfrm>
            <a:off x="5200800" y="3292025"/>
            <a:ext cx="1708200" cy="7512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22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https://rutube.ru/video/b90441c0caf481c00e575cc0c87bb580</a:t>
            </a:r>
            <a:endParaRPr sz="1122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5" name="Google Shape;2215;p1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3496" y="1437675"/>
            <a:ext cx="1712100" cy="17121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119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16" name="Google Shape;2216;p19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50" y="1445272"/>
            <a:ext cx="4527300" cy="3243000"/>
          </a:xfrm>
          <a:prstGeom prst="roundRect">
            <a:avLst>
              <a:gd name="adj" fmla="val 4231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17" name="Google Shape;2217;p193" title="svgviewer-png-output (7).png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8" name="Google Shape;2218;p193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68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194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Инструменты DBA</a:t>
            </a:r>
            <a:endParaRPr sz="500"/>
          </a:p>
        </p:txBody>
      </p:sp>
      <p:pic>
        <p:nvPicPr>
          <p:cNvPr id="2225" name="Google Shape;2225;p194" title="ezgif-37a32fe8bb3ef6.gif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95" r="487" b="-3348"/>
          <a:stretch/>
        </p:blipFill>
        <p:spPr>
          <a:xfrm>
            <a:off x="594050" y="1287286"/>
            <a:ext cx="5462700" cy="3292800"/>
          </a:xfrm>
          <a:prstGeom prst="roundRect">
            <a:avLst>
              <a:gd name="adj" fmla="val 4231"/>
            </a:avLst>
          </a:prstGeom>
          <a:solidFill>
            <a:srgbClr val="121113"/>
          </a:solidFill>
          <a:ln>
            <a:noFill/>
          </a:ln>
        </p:spPr>
      </p:pic>
      <p:sp>
        <p:nvSpPr>
          <p:cNvPr id="2226" name="Google Shape;2226;p194"/>
          <p:cNvSpPr/>
          <p:nvPr/>
        </p:nvSpPr>
        <p:spPr>
          <a:xfrm>
            <a:off x="6221424" y="3757236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iWDIQlCnCKs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7" name="Google Shape;2227;p1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1424" y="1287286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2228" name="Google Shape;2228;p194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Enterprise MCP + </a:t>
            </a:r>
            <a:r>
              <a:rPr lang="ru">
                <a:solidFill>
                  <a:schemeClr val="dk1"/>
                </a:solidFill>
              </a:rPr>
              <a:t>LLM</a:t>
            </a:r>
            <a:endParaRPr sz="500"/>
          </a:p>
        </p:txBody>
      </p:sp>
      <p:pic>
        <p:nvPicPr>
          <p:cNvPr id="2229" name="Google Shape;2229;p194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0" name="Google Shape;2230;p194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69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32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438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Рост объемов создаваемых данных</a:t>
            </a:r>
            <a:endParaRPr/>
          </a:p>
        </p:txBody>
      </p:sp>
      <p:grpSp>
        <p:nvGrpSpPr>
          <p:cNvPr id="899" name="Google Shape;899;p132"/>
          <p:cNvGrpSpPr/>
          <p:nvPr/>
        </p:nvGrpSpPr>
        <p:grpSpPr>
          <a:xfrm>
            <a:off x="588559" y="929801"/>
            <a:ext cx="7966138" cy="3675986"/>
            <a:chOff x="1569490" y="2730334"/>
            <a:chExt cx="21243036" cy="9802629"/>
          </a:xfrm>
        </p:grpSpPr>
        <p:grpSp>
          <p:nvGrpSpPr>
            <p:cNvPr id="900" name="Google Shape;900;p132"/>
            <p:cNvGrpSpPr/>
            <p:nvPr/>
          </p:nvGrpSpPr>
          <p:grpSpPr>
            <a:xfrm>
              <a:off x="1597939" y="2730334"/>
              <a:ext cx="6291606" cy="1156200"/>
              <a:chOff x="19902738" y="3689055"/>
              <a:chExt cx="6291606" cy="1156200"/>
            </a:xfrm>
          </p:grpSpPr>
          <p:grpSp>
            <p:nvGrpSpPr>
              <p:cNvPr id="901" name="Google Shape;901;p132"/>
              <p:cNvGrpSpPr/>
              <p:nvPr/>
            </p:nvGrpSpPr>
            <p:grpSpPr>
              <a:xfrm>
                <a:off x="19902738" y="3689055"/>
                <a:ext cx="6291606" cy="1156200"/>
                <a:chOff x="12558876" y="6040818"/>
                <a:chExt cx="6291606" cy="1156200"/>
              </a:xfrm>
            </p:grpSpPr>
            <p:sp>
              <p:nvSpPr>
                <p:cNvPr id="902" name="Google Shape;902;p132"/>
                <p:cNvSpPr/>
                <p:nvPr/>
              </p:nvSpPr>
              <p:spPr>
                <a:xfrm>
                  <a:off x="12558876" y="6061603"/>
                  <a:ext cx="360000" cy="3600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33750" tIns="81000" rIns="33750" bIns="810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2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32"/>
                <p:cNvSpPr txBox="1"/>
                <p:nvPr/>
              </p:nvSpPr>
              <p:spPr>
                <a:xfrm>
                  <a:off x="13105782" y="6040818"/>
                  <a:ext cx="5744700" cy="115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ru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Объём данных</a:t>
                  </a:r>
                  <a:endParaRPr sz="500"/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ru"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Прогноз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04" name="Google Shape;904;p132"/>
              <p:cNvSpPr/>
              <p:nvPr/>
            </p:nvSpPr>
            <p:spPr>
              <a:xfrm>
                <a:off x="19902738" y="4435258"/>
                <a:ext cx="360000" cy="36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3750" tIns="81000" rIns="33750" bIns="81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05" name="Google Shape;905;p132"/>
            <p:cNvCxnSpPr/>
            <p:nvPr/>
          </p:nvCxnSpPr>
          <p:spPr>
            <a:xfrm rot="10800000">
              <a:off x="3035300" y="4554631"/>
              <a:ext cx="0" cy="7318500"/>
            </a:xfrm>
            <a:prstGeom prst="straightConnector1">
              <a:avLst/>
            </a:prstGeom>
            <a:noFill/>
            <a:ln w="47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06" name="Google Shape;906;p132"/>
            <p:cNvSpPr txBox="1"/>
            <p:nvPr/>
          </p:nvSpPr>
          <p:spPr>
            <a:xfrm rot="-5400000">
              <a:off x="-1817060" y="7941181"/>
              <a:ext cx="7318500" cy="54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Объём данных, ZB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132"/>
            <p:cNvSpPr txBox="1"/>
            <p:nvPr/>
          </p:nvSpPr>
          <p:spPr>
            <a:xfrm>
              <a:off x="1880329" y="9868792"/>
              <a:ext cx="10161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100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132"/>
            <p:cNvSpPr txBox="1"/>
            <p:nvPr/>
          </p:nvSpPr>
          <p:spPr>
            <a:xfrm>
              <a:off x="1880329" y="8140843"/>
              <a:ext cx="10161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200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132"/>
            <p:cNvSpPr txBox="1"/>
            <p:nvPr/>
          </p:nvSpPr>
          <p:spPr>
            <a:xfrm>
              <a:off x="1880329" y="6420661"/>
              <a:ext cx="10161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300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132"/>
            <p:cNvSpPr txBox="1"/>
            <p:nvPr/>
          </p:nvSpPr>
          <p:spPr>
            <a:xfrm>
              <a:off x="1880329" y="4670107"/>
              <a:ext cx="10161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400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11" name="Google Shape;911;p132"/>
            <p:cNvCxnSpPr/>
            <p:nvPr/>
          </p:nvCxnSpPr>
          <p:spPr>
            <a:xfrm>
              <a:off x="3408363" y="4913313"/>
              <a:ext cx="19386600" cy="0"/>
            </a:xfrm>
            <a:prstGeom prst="straightConnector1">
              <a:avLst/>
            </a:prstGeom>
            <a:noFill/>
            <a:ln w="10725" cap="flat" cmpd="sng">
              <a:solidFill>
                <a:schemeClr val="accent6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2" name="Google Shape;912;p132"/>
            <p:cNvCxnSpPr/>
            <p:nvPr/>
          </p:nvCxnSpPr>
          <p:spPr>
            <a:xfrm>
              <a:off x="3408363" y="6607360"/>
              <a:ext cx="19386600" cy="0"/>
            </a:xfrm>
            <a:prstGeom prst="straightConnector1">
              <a:avLst/>
            </a:prstGeom>
            <a:noFill/>
            <a:ln w="10725" cap="flat" cmpd="sng">
              <a:solidFill>
                <a:schemeClr val="accent6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3" name="Google Shape;913;p132"/>
            <p:cNvCxnSpPr/>
            <p:nvPr/>
          </p:nvCxnSpPr>
          <p:spPr>
            <a:xfrm>
              <a:off x="3425925" y="8359057"/>
              <a:ext cx="19386600" cy="0"/>
            </a:xfrm>
            <a:prstGeom prst="straightConnector1">
              <a:avLst/>
            </a:prstGeom>
            <a:noFill/>
            <a:ln w="10725" cap="flat" cmpd="sng">
              <a:solidFill>
                <a:schemeClr val="accent6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4" name="Google Shape;914;p132"/>
            <p:cNvCxnSpPr/>
            <p:nvPr/>
          </p:nvCxnSpPr>
          <p:spPr>
            <a:xfrm>
              <a:off x="3425925" y="10131794"/>
              <a:ext cx="19386600" cy="0"/>
            </a:xfrm>
            <a:prstGeom prst="straightConnector1">
              <a:avLst/>
            </a:prstGeom>
            <a:noFill/>
            <a:ln w="10725" cap="flat" cmpd="sng">
              <a:solidFill>
                <a:schemeClr val="accent6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915" name="Google Shape;915;p132"/>
            <p:cNvSpPr txBox="1"/>
            <p:nvPr/>
          </p:nvSpPr>
          <p:spPr>
            <a:xfrm>
              <a:off x="3259974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2010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132"/>
            <p:cNvSpPr txBox="1"/>
            <p:nvPr/>
          </p:nvSpPr>
          <p:spPr>
            <a:xfrm>
              <a:off x="4265873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2011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132"/>
            <p:cNvSpPr txBox="1"/>
            <p:nvPr/>
          </p:nvSpPr>
          <p:spPr>
            <a:xfrm>
              <a:off x="5271772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2012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132"/>
            <p:cNvSpPr txBox="1"/>
            <p:nvPr/>
          </p:nvSpPr>
          <p:spPr>
            <a:xfrm>
              <a:off x="6277671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2013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132"/>
            <p:cNvSpPr txBox="1"/>
            <p:nvPr/>
          </p:nvSpPr>
          <p:spPr>
            <a:xfrm>
              <a:off x="7283570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2014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132"/>
            <p:cNvSpPr txBox="1"/>
            <p:nvPr/>
          </p:nvSpPr>
          <p:spPr>
            <a:xfrm>
              <a:off x="8289469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2015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132"/>
            <p:cNvSpPr txBox="1"/>
            <p:nvPr/>
          </p:nvSpPr>
          <p:spPr>
            <a:xfrm>
              <a:off x="9295368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2016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132"/>
            <p:cNvSpPr txBox="1"/>
            <p:nvPr/>
          </p:nvSpPr>
          <p:spPr>
            <a:xfrm>
              <a:off x="10301267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2017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132"/>
            <p:cNvSpPr txBox="1"/>
            <p:nvPr/>
          </p:nvSpPr>
          <p:spPr>
            <a:xfrm>
              <a:off x="11307166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2018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32"/>
            <p:cNvSpPr txBox="1"/>
            <p:nvPr/>
          </p:nvSpPr>
          <p:spPr>
            <a:xfrm>
              <a:off x="12313065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2019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132"/>
            <p:cNvSpPr txBox="1"/>
            <p:nvPr/>
          </p:nvSpPr>
          <p:spPr>
            <a:xfrm>
              <a:off x="13318964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2020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132"/>
            <p:cNvSpPr txBox="1"/>
            <p:nvPr/>
          </p:nvSpPr>
          <p:spPr>
            <a:xfrm>
              <a:off x="14324863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132"/>
            <p:cNvSpPr txBox="1"/>
            <p:nvPr/>
          </p:nvSpPr>
          <p:spPr>
            <a:xfrm>
              <a:off x="15330762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2022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132"/>
            <p:cNvSpPr txBox="1"/>
            <p:nvPr/>
          </p:nvSpPr>
          <p:spPr>
            <a:xfrm>
              <a:off x="16336661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2023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132"/>
            <p:cNvSpPr txBox="1"/>
            <p:nvPr/>
          </p:nvSpPr>
          <p:spPr>
            <a:xfrm>
              <a:off x="17342560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2024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132"/>
            <p:cNvSpPr txBox="1"/>
            <p:nvPr/>
          </p:nvSpPr>
          <p:spPr>
            <a:xfrm>
              <a:off x="18348459" y="11879263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2025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132"/>
            <p:cNvSpPr txBox="1"/>
            <p:nvPr/>
          </p:nvSpPr>
          <p:spPr>
            <a:xfrm>
              <a:off x="19354358" y="11877488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2026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132"/>
            <p:cNvSpPr txBox="1"/>
            <p:nvPr/>
          </p:nvSpPr>
          <p:spPr>
            <a:xfrm>
              <a:off x="20360257" y="11877488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2027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132"/>
            <p:cNvSpPr txBox="1"/>
            <p:nvPr/>
          </p:nvSpPr>
          <p:spPr>
            <a:xfrm>
              <a:off x="21366149" y="11877488"/>
              <a:ext cx="9111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2028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32"/>
            <p:cNvSpPr/>
            <p:nvPr/>
          </p:nvSpPr>
          <p:spPr>
            <a:xfrm>
              <a:off x="3383188" y="11827410"/>
              <a:ext cx="656400" cy="45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132"/>
            <p:cNvSpPr/>
            <p:nvPr/>
          </p:nvSpPr>
          <p:spPr>
            <a:xfrm>
              <a:off x="4387457" y="11787490"/>
              <a:ext cx="656400" cy="85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32"/>
            <p:cNvSpPr/>
            <p:nvPr/>
          </p:nvSpPr>
          <p:spPr>
            <a:xfrm>
              <a:off x="5391726" y="11757034"/>
              <a:ext cx="656400" cy="116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32"/>
            <p:cNvSpPr/>
            <p:nvPr/>
          </p:nvSpPr>
          <p:spPr>
            <a:xfrm>
              <a:off x="6395995" y="11703053"/>
              <a:ext cx="656400" cy="17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32"/>
            <p:cNvSpPr/>
            <p:nvPr/>
          </p:nvSpPr>
          <p:spPr>
            <a:xfrm>
              <a:off x="7400264" y="11649088"/>
              <a:ext cx="656400" cy="224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132"/>
            <p:cNvSpPr/>
            <p:nvPr/>
          </p:nvSpPr>
          <p:spPr>
            <a:xfrm>
              <a:off x="8404533" y="11626853"/>
              <a:ext cx="656400" cy="246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32"/>
            <p:cNvSpPr/>
            <p:nvPr/>
          </p:nvSpPr>
          <p:spPr>
            <a:xfrm>
              <a:off x="9408802" y="11569702"/>
              <a:ext cx="656400" cy="30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32"/>
            <p:cNvSpPr/>
            <p:nvPr/>
          </p:nvSpPr>
          <p:spPr>
            <a:xfrm>
              <a:off x="10413071" y="11425242"/>
              <a:ext cx="656400" cy="449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32"/>
            <p:cNvSpPr/>
            <p:nvPr/>
          </p:nvSpPr>
          <p:spPr>
            <a:xfrm>
              <a:off x="11417340" y="11307765"/>
              <a:ext cx="656400" cy="56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32"/>
            <p:cNvSpPr/>
            <p:nvPr/>
          </p:nvSpPr>
          <p:spPr>
            <a:xfrm>
              <a:off x="12421609" y="11153775"/>
              <a:ext cx="656400" cy="72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132"/>
            <p:cNvSpPr/>
            <p:nvPr/>
          </p:nvSpPr>
          <p:spPr>
            <a:xfrm>
              <a:off x="13425878" y="10782301"/>
              <a:ext cx="656400" cy="1093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132"/>
            <p:cNvSpPr/>
            <p:nvPr/>
          </p:nvSpPr>
          <p:spPr>
            <a:xfrm>
              <a:off x="14430147" y="10434640"/>
              <a:ext cx="656400" cy="1441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32"/>
            <p:cNvSpPr/>
            <p:nvPr/>
          </p:nvSpPr>
          <p:spPr>
            <a:xfrm>
              <a:off x="15434416" y="10131794"/>
              <a:ext cx="656400" cy="1742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32"/>
            <p:cNvSpPr/>
            <p:nvPr/>
          </p:nvSpPr>
          <p:spPr>
            <a:xfrm>
              <a:off x="16438685" y="9739315"/>
              <a:ext cx="656400" cy="21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32"/>
            <p:cNvSpPr/>
            <p:nvPr/>
          </p:nvSpPr>
          <p:spPr>
            <a:xfrm>
              <a:off x="17442954" y="9305926"/>
              <a:ext cx="656400" cy="256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32"/>
            <p:cNvSpPr/>
            <p:nvPr/>
          </p:nvSpPr>
          <p:spPr>
            <a:xfrm>
              <a:off x="18447223" y="8732844"/>
              <a:ext cx="656400" cy="3140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32"/>
            <p:cNvSpPr/>
            <p:nvPr/>
          </p:nvSpPr>
          <p:spPr>
            <a:xfrm>
              <a:off x="19451492" y="8059739"/>
              <a:ext cx="656400" cy="3813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32"/>
            <p:cNvSpPr/>
            <p:nvPr/>
          </p:nvSpPr>
          <p:spPr>
            <a:xfrm>
              <a:off x="20455761" y="6840538"/>
              <a:ext cx="656400" cy="503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32"/>
            <p:cNvSpPr/>
            <p:nvPr/>
          </p:nvSpPr>
          <p:spPr>
            <a:xfrm>
              <a:off x="21460026" y="5068888"/>
              <a:ext cx="656400" cy="680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3750" tIns="81000" rIns="33750" bIns="81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53" name="Google Shape;953;p132"/>
            <p:cNvCxnSpPr/>
            <p:nvPr/>
          </p:nvCxnSpPr>
          <p:spPr>
            <a:xfrm>
              <a:off x="3035300" y="11873129"/>
              <a:ext cx="19759500" cy="0"/>
            </a:xfrm>
            <a:prstGeom prst="straightConnector1">
              <a:avLst/>
            </a:prstGeom>
            <a:noFill/>
            <a:ln w="47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54" name="Google Shape;954;p132"/>
            <p:cNvCxnSpPr/>
            <p:nvPr/>
          </p:nvCxnSpPr>
          <p:spPr>
            <a:xfrm rot="10800000">
              <a:off x="17229834" y="7923314"/>
              <a:ext cx="1536900" cy="660600"/>
            </a:xfrm>
            <a:prstGeom prst="bentConnector3">
              <a:avLst>
                <a:gd name="adj1" fmla="val -1023"/>
              </a:avLst>
            </a:prstGeom>
            <a:noFill/>
            <a:ln w="119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55" name="Google Shape;955;p132"/>
            <p:cNvSpPr txBox="1"/>
            <p:nvPr/>
          </p:nvSpPr>
          <p:spPr>
            <a:xfrm>
              <a:off x="17391998" y="7294620"/>
              <a:ext cx="1536900" cy="63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175ZB</a:t>
              </a:r>
              <a:endParaRPr sz="500"/>
            </a:p>
          </p:txBody>
        </p:sp>
      </p:grpSp>
      <p:sp>
        <p:nvSpPr>
          <p:cNvPr id="956" name="Google Shape;956;p132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7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957" name="Google Shape;957;p132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8" name="Google Shape;958;p132"/>
          <p:cNvGrpSpPr/>
          <p:nvPr/>
        </p:nvGrpSpPr>
        <p:grpSpPr>
          <a:xfrm>
            <a:off x="7081752" y="1864680"/>
            <a:ext cx="932513" cy="1244250"/>
            <a:chOff x="18784888" y="5273550"/>
            <a:chExt cx="2486700" cy="3318000"/>
          </a:xfrm>
        </p:grpSpPr>
        <p:cxnSp>
          <p:nvCxnSpPr>
            <p:cNvPr id="959" name="Google Shape;959;p132"/>
            <p:cNvCxnSpPr/>
            <p:nvPr/>
          </p:nvCxnSpPr>
          <p:spPr>
            <a:xfrm rot="10800000" flipH="1">
              <a:off x="18784888" y="5273550"/>
              <a:ext cx="2486700" cy="3318000"/>
            </a:xfrm>
            <a:prstGeom prst="straightConnector1">
              <a:avLst/>
            </a:prstGeom>
            <a:noFill/>
            <a:ln w="119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960" name="Google Shape;960;p132"/>
            <p:cNvSpPr txBox="1"/>
            <p:nvPr/>
          </p:nvSpPr>
          <p:spPr>
            <a:xfrm>
              <a:off x="18940451" y="6391614"/>
              <a:ext cx="2326800" cy="63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×2,1 </a:t>
              </a:r>
              <a:endParaRPr sz="11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1" name="Google Shape;961;p132"/>
          <p:cNvSpPr txBox="1"/>
          <p:nvPr/>
        </p:nvSpPr>
        <p:spPr>
          <a:xfrm>
            <a:off x="530075" y="837375"/>
            <a:ext cx="8361900" cy="367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chemeClr val="accent1"/>
                </a:solidFill>
              </a:rPr>
              <a:t>Есть чо пошардировать?</a:t>
            </a:r>
            <a:br>
              <a:rPr lang="ru" sz="3000" b="1">
                <a:solidFill>
                  <a:schemeClr val="accent1"/>
                </a:solidFill>
              </a:rPr>
            </a:br>
            <a:r>
              <a:rPr lang="ru" sz="3000" b="1">
                <a:solidFill>
                  <a:schemeClr val="accent1"/>
                </a:solidFill>
              </a:rPr>
              <a:t>А если найду?</a:t>
            </a:r>
            <a:endParaRPr sz="3000" b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195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Source MCP + GPT</a:t>
            </a:r>
            <a:endParaRPr sz="500"/>
          </a:p>
        </p:txBody>
      </p:sp>
      <p:sp>
        <p:nvSpPr>
          <p:cNvPr id="2237" name="Google Shape;2237;p195"/>
          <p:cNvSpPr/>
          <p:nvPr/>
        </p:nvSpPr>
        <p:spPr>
          <a:xfrm>
            <a:off x="6221424" y="3734677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/>
              <a:t>https://yandex.cloud/ru/docs/ydb/operations/ydb-mcp-cursor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8" name="Google Shape;2238;p195" title="photo_2025-09-09 15.43.46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926" y="1165541"/>
            <a:ext cx="2238453" cy="2812413"/>
          </a:xfrm>
          <a:prstGeom prst="rect">
            <a:avLst/>
          </a:prstGeom>
          <a:solidFill>
            <a:srgbClr val="FFFFFF"/>
          </a:solidFill>
          <a:ln w="547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238135" dist="47627" dir="8100000" algn="ctr" rotWithShape="0">
              <a:srgbClr val="9CAEBF">
                <a:alpha val="40000"/>
              </a:srgbClr>
            </a:outerShdw>
          </a:effectLst>
        </p:spPr>
      </p:pic>
      <p:pic>
        <p:nvPicPr>
          <p:cNvPr id="2239" name="Google Shape;2239;p195" title="photo_2025-09-09 15.43.52.jpe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549" y="1443674"/>
            <a:ext cx="2160136" cy="2778045"/>
          </a:xfrm>
          <a:prstGeom prst="rect">
            <a:avLst/>
          </a:prstGeom>
          <a:solidFill>
            <a:srgbClr val="FFFFFF"/>
          </a:solidFill>
          <a:ln w="547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238135" dist="47627" dir="8100000" algn="ctr" rotWithShape="0">
              <a:srgbClr val="9CAEBF">
                <a:alpha val="40000"/>
              </a:srgbClr>
            </a:outerShdw>
          </a:effectLst>
        </p:spPr>
      </p:pic>
      <p:pic>
        <p:nvPicPr>
          <p:cNvPr id="2240" name="Google Shape;2240;p195" title="photo_2025-09-09 15.43.50.jpe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851" y="1619687"/>
            <a:ext cx="2160134" cy="2916683"/>
          </a:xfrm>
          <a:prstGeom prst="rect">
            <a:avLst/>
          </a:prstGeom>
          <a:solidFill>
            <a:srgbClr val="FFFFFF"/>
          </a:solidFill>
          <a:ln w="547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238135" dist="47627" dir="8100000" algn="ctr" rotWithShape="0">
              <a:srgbClr val="9CAEBF">
                <a:alpha val="40000"/>
              </a:srgbClr>
            </a:outerShdw>
          </a:effectLst>
        </p:spPr>
      </p:pic>
      <p:pic>
        <p:nvPicPr>
          <p:cNvPr id="2241" name="Google Shape;2241;p1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1420" y="1223326"/>
            <a:ext cx="2328600" cy="2328600"/>
          </a:xfrm>
          <a:prstGeom prst="roundRect">
            <a:avLst>
              <a:gd name="adj" fmla="val 6169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42" name="Google Shape;2242;p195" title="svgviewer-png-output (7).png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3" name="Google Shape;2243;p195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70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p196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Отличия YDB от традиционных СУБД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0" name="Google Shape;2250;p196"/>
          <p:cNvSpPr/>
          <p:nvPr/>
        </p:nvSpPr>
        <p:spPr>
          <a:xfrm>
            <a:off x="592375" y="1977628"/>
            <a:ext cx="3157200" cy="2057400"/>
          </a:xfrm>
          <a:prstGeom prst="roundRect">
            <a:avLst>
              <a:gd name="adj" fmla="val 7586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1" name="Google Shape;2251;p196"/>
          <p:cNvSpPr/>
          <p:nvPr/>
        </p:nvSpPr>
        <p:spPr>
          <a:xfrm>
            <a:off x="3888416" y="1977628"/>
            <a:ext cx="4666800" cy="2057400"/>
          </a:xfrm>
          <a:prstGeom prst="roundRect">
            <a:avLst>
              <a:gd name="adj" fmla="val 7971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2" name="Google Shape;2252;p196"/>
          <p:cNvSpPr txBox="1"/>
          <p:nvPr/>
        </p:nvSpPr>
        <p:spPr>
          <a:xfrm>
            <a:off x="4077883" y="2220725"/>
            <a:ext cx="43410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Придётся привыкнуть к:</a:t>
            </a:r>
            <a:endParaRPr sz="500"/>
          </a:p>
          <a:p>
            <a:pPr marL="215900" marR="0" lvl="0" indent="-215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YQL → мощный диалект SQL со своими особенностями</a:t>
            </a:r>
            <a:endParaRPr sz="500"/>
          </a:p>
          <a:p>
            <a:pPr marL="215900" marR="0" lvl="0" indent="-215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Оптимистичным блокировкам → логика ретраев </a:t>
            </a:r>
            <a:b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(retries) становится обязательной частью кода</a:t>
            </a:r>
            <a:endParaRPr sz="500"/>
          </a:p>
          <a:p>
            <a:pPr marL="215900" marR="0" lvl="0" indent="-215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Другим уровням изоляции → забываем </a:t>
            </a:r>
            <a:b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 ReadCommitted и учимся работать </a:t>
            </a:r>
            <a:b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 Serializable и Snapshot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3" name="Google Shape;2253;p196"/>
          <p:cNvSpPr txBox="1"/>
          <p:nvPr/>
        </p:nvSpPr>
        <p:spPr>
          <a:xfrm>
            <a:off x="784572" y="2220725"/>
            <a:ext cx="26886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Работа с YDB — это не просто </a:t>
            </a:r>
            <a:b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смена СУБД, это </a:t>
            </a:r>
            <a:r>
              <a:rPr lang="ru" sz="1200" b="1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смена парадигмы </a:t>
            </a:r>
            <a:endParaRPr sz="500"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для разработчика</a:t>
            </a:r>
            <a:endParaRPr sz="500"/>
          </a:p>
        </p:txBody>
      </p:sp>
      <p:pic>
        <p:nvPicPr>
          <p:cNvPr id="2254" name="Google Shape;2254;p196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5" name="Google Shape;2255;p196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71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p197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9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Когда </a:t>
            </a:r>
            <a:br>
              <a:rPr lang="ru"/>
            </a:br>
            <a:r>
              <a:rPr lang="ru"/>
              <a:t>нужен YDB?</a:t>
            </a:r>
            <a:endParaRPr/>
          </a:p>
        </p:txBody>
      </p:sp>
      <p:sp>
        <p:nvSpPr>
          <p:cNvPr id="2261" name="Google Shape;2261;p197"/>
          <p:cNvSpPr/>
          <p:nvPr/>
        </p:nvSpPr>
        <p:spPr>
          <a:xfrm>
            <a:off x="3335755" y="0"/>
            <a:ext cx="5808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2" name="Google Shape;2262;p197"/>
          <p:cNvSpPr txBox="1"/>
          <p:nvPr/>
        </p:nvSpPr>
        <p:spPr>
          <a:xfrm>
            <a:off x="3611998" y="567828"/>
            <a:ext cx="3976800" cy="3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Работает — не трожь!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Уперлись в потолок производительности одно-узловой базы данных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Готовитесь к кратному увеличению нагрузки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Отказоустойчивость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Отсутствие окон обслуживания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Экономия на эксплуатации PG+Kafka+ZooKeeper+Elastic</a:t>
            </a:r>
            <a:endParaRPr sz="15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Команда разработки базы рядом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Микро-потребление выгодно </a:t>
            </a:r>
            <a:b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 Serverless</a:t>
            </a:r>
            <a:endParaRPr sz="15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3" name="Google Shape;2263;p197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4" name="Google Shape;2264;p197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72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198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13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Когда </a:t>
            </a:r>
            <a:br>
              <a:rPr lang="ru"/>
            </a:br>
            <a:r>
              <a:rPr lang="ru"/>
              <a:t>НЕ нужен </a:t>
            </a:r>
            <a:br>
              <a:rPr lang="ru"/>
            </a:br>
            <a:r>
              <a:rPr lang="ru"/>
              <a:t>YDB?</a:t>
            </a:r>
            <a:endParaRPr/>
          </a:p>
        </p:txBody>
      </p:sp>
      <p:sp>
        <p:nvSpPr>
          <p:cNvPr id="2270" name="Google Shape;2270;p198"/>
          <p:cNvSpPr/>
          <p:nvPr/>
        </p:nvSpPr>
        <p:spPr>
          <a:xfrm>
            <a:off x="3335755" y="0"/>
            <a:ext cx="5808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1" name="Google Shape;2271;p198"/>
          <p:cNvSpPr txBox="1"/>
          <p:nvPr/>
        </p:nvSpPr>
        <p:spPr>
          <a:xfrm>
            <a:off x="3611998" y="567828"/>
            <a:ext cx="3976800" cy="3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Работает — не трожь!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Дорого переписывать legacy-код работы с MSSQL/PG/Oracle/MySQL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Не нужна отказоустойчивость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Программисты в команде хорошо знают MSSQL/PG/Oracle/MySQL, переобучать невыгодно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Локальная база данных</a:t>
            </a:r>
            <a:endParaRPr sz="500"/>
          </a:p>
        </p:txBody>
      </p:sp>
      <p:pic>
        <p:nvPicPr>
          <p:cNvPr id="2272" name="Google Shape;2272;p198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3" name="Google Shape;2273;p198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73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p199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Обзор YDB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199"/>
          <p:cNvSpPr/>
          <p:nvPr/>
        </p:nvSpPr>
        <p:spPr>
          <a:xfrm>
            <a:off x="592375" y="1439466"/>
            <a:ext cx="2470800" cy="1235400"/>
          </a:xfrm>
          <a:prstGeom prst="roundRect">
            <a:avLst>
              <a:gd name="adj" fmla="val 7586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199"/>
          <p:cNvSpPr/>
          <p:nvPr/>
        </p:nvSpPr>
        <p:spPr>
          <a:xfrm>
            <a:off x="592375" y="2813167"/>
            <a:ext cx="2470800" cy="1235400"/>
          </a:xfrm>
          <a:prstGeom prst="roundRect">
            <a:avLst>
              <a:gd name="adj" fmla="val 9356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199"/>
          <p:cNvSpPr/>
          <p:nvPr/>
        </p:nvSpPr>
        <p:spPr>
          <a:xfrm>
            <a:off x="3346471" y="1439466"/>
            <a:ext cx="2470800" cy="1235400"/>
          </a:xfrm>
          <a:prstGeom prst="roundRect">
            <a:avLst>
              <a:gd name="adj" fmla="val 7971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199"/>
          <p:cNvSpPr/>
          <p:nvPr/>
        </p:nvSpPr>
        <p:spPr>
          <a:xfrm>
            <a:off x="3346471" y="2813167"/>
            <a:ext cx="2470800" cy="1235400"/>
          </a:xfrm>
          <a:prstGeom prst="roundRect">
            <a:avLst>
              <a:gd name="adj" fmla="val 666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199"/>
          <p:cNvSpPr/>
          <p:nvPr/>
        </p:nvSpPr>
        <p:spPr>
          <a:xfrm>
            <a:off x="6077471" y="1449467"/>
            <a:ext cx="2470800" cy="1235400"/>
          </a:xfrm>
          <a:prstGeom prst="roundRect">
            <a:avLst>
              <a:gd name="adj" fmla="val 8740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199"/>
          <p:cNvSpPr/>
          <p:nvPr/>
        </p:nvSpPr>
        <p:spPr>
          <a:xfrm>
            <a:off x="6077471" y="2823169"/>
            <a:ext cx="2470800" cy="1235400"/>
          </a:xfrm>
          <a:prstGeom prst="roundRect">
            <a:avLst>
              <a:gd name="adj" fmla="val 8201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199"/>
          <p:cNvSpPr txBox="1"/>
          <p:nvPr/>
        </p:nvSpPr>
        <p:spPr>
          <a:xfrm>
            <a:off x="6278487" y="3056060"/>
            <a:ext cx="2072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Платформа данных, </a:t>
            </a:r>
            <a:b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позволяющая заменить </a:t>
            </a:r>
            <a:b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PG+Kafka+ZooKeeper+</a:t>
            </a:r>
            <a:b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Elastic+etc</a:t>
            </a:r>
            <a:endParaRPr sz="1200" b="0" i="0" u="none" strike="noStrike" cap="none">
              <a:solidFill>
                <a:srgbClr val="518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18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7" name="Google Shape;2287;p199"/>
          <p:cNvSpPr txBox="1"/>
          <p:nvPr/>
        </p:nvSpPr>
        <p:spPr>
          <a:xfrm>
            <a:off x="3547487" y="3056060"/>
            <a:ext cx="2072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Оpen-source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199"/>
          <p:cNvSpPr txBox="1"/>
          <p:nvPr/>
        </p:nvSpPr>
        <p:spPr>
          <a:xfrm>
            <a:off x="6278487" y="1682358"/>
            <a:ext cx="2072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Горизонтально-</a:t>
            </a:r>
            <a:b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масштабируемая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199"/>
          <p:cNvSpPr txBox="1"/>
          <p:nvPr/>
        </p:nvSpPr>
        <p:spPr>
          <a:xfrm>
            <a:off x="3535938" y="1682562"/>
            <a:ext cx="2072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YDB - распределенная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199"/>
          <p:cNvSpPr txBox="1"/>
          <p:nvPr/>
        </p:nvSpPr>
        <p:spPr>
          <a:xfrm>
            <a:off x="796121" y="3056060"/>
            <a:ext cx="2072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Высокопроизводительная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199"/>
          <p:cNvSpPr txBox="1"/>
          <p:nvPr/>
        </p:nvSpPr>
        <p:spPr>
          <a:xfrm>
            <a:off x="784572" y="1682562"/>
            <a:ext cx="2072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200"/>
              <a:buFont typeface="Helvetica Neue"/>
              <a:buNone/>
            </a:pP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Собственная разработка </a:t>
            </a:r>
            <a:b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" sz="12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(не форк PostgreSQL!!!)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2" name="Google Shape;2292;p199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3" name="Google Shape;2293;p199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74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2294" name="Google Shape;2294;p199"/>
          <p:cNvSpPr/>
          <p:nvPr/>
        </p:nvSpPr>
        <p:spPr>
          <a:xfrm>
            <a:off x="1278223" y="4409525"/>
            <a:ext cx="3981000" cy="438900"/>
          </a:xfrm>
          <a:prstGeom prst="roundRect">
            <a:avLst>
              <a:gd name="adj" fmla="val 4808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900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 как к этому вызову подступиться из мира PHP?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5" name="Google Shape;2295;p19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95223">
            <a:off x="598436" y="4262807"/>
            <a:ext cx="664679" cy="661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p200"/>
          <p:cNvSpPr txBox="1">
            <a:spLocks noGrp="1"/>
          </p:cNvSpPr>
          <p:nvPr>
            <p:ph type="body" idx="1"/>
          </p:nvPr>
        </p:nvSpPr>
        <p:spPr>
          <a:xfrm>
            <a:off x="594039" y="459000"/>
            <a:ext cx="7684800" cy="3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06400" lvl="3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B3FF"/>
              </a:buClr>
              <a:buSzPts val="2700"/>
              <a:buAutoNum type="arabicPeriod"/>
            </a:pPr>
            <a:r>
              <a:rPr lang="ru"/>
              <a:t>Обзор трендов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AutoNum type="arabicPeriod"/>
            </a:pPr>
            <a:r>
              <a:rPr lang="ru"/>
              <a:t>Обзор YDB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chemeClr val="lt1"/>
              </a:buClr>
              <a:buSzPts val="2700"/>
              <a:buAutoNum type="arabicPeriod"/>
            </a:pPr>
            <a:r>
              <a:rPr lang="ru">
                <a:solidFill>
                  <a:schemeClr val="lt1"/>
                </a:solidFill>
              </a:rPr>
              <a:t>Интеграция YDB в PHP-стек: </a:t>
            </a:r>
            <a:br>
              <a:rPr lang="ru">
                <a:solidFill>
                  <a:schemeClr val="lt1"/>
                </a:solidFill>
              </a:rPr>
            </a:br>
            <a:r>
              <a:rPr lang="ru">
                <a:solidFill>
                  <a:schemeClr val="lt1"/>
                </a:solidFill>
              </a:rPr>
              <a:t>проблемы и решения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AutoNum type="arabicPeriod"/>
            </a:pPr>
            <a:r>
              <a:rPr lang="ru"/>
              <a:t>Заключение</a:t>
            </a:r>
            <a:endParaRPr/>
          </a:p>
        </p:txBody>
      </p:sp>
      <p:pic>
        <p:nvPicPr>
          <p:cNvPr id="2302" name="Google Shape;2302;p200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3" name="Google Shape;2303;p200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75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p201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Как потрогать?</a:t>
            </a:r>
            <a:endParaRPr sz="500"/>
          </a:p>
        </p:txBody>
      </p:sp>
      <p:sp>
        <p:nvSpPr>
          <p:cNvPr id="2310" name="Google Shape;2310;p201"/>
          <p:cNvSpPr/>
          <p:nvPr/>
        </p:nvSpPr>
        <p:spPr>
          <a:xfrm>
            <a:off x="594050" y="1272246"/>
            <a:ext cx="5462700" cy="3292800"/>
          </a:xfrm>
          <a:prstGeom prst="roundRect">
            <a:avLst>
              <a:gd name="adj" fmla="val 4231"/>
            </a:avLst>
          </a:prstGeom>
          <a:solidFill>
            <a:srgbClr val="FFFFFF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201"/>
          <p:cNvSpPr/>
          <p:nvPr/>
        </p:nvSpPr>
        <p:spPr>
          <a:xfrm>
            <a:off x="6221424" y="3742197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https://hub.docker.com/r/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ydbplatform/local-ydb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2" name="Google Shape;2312;p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1424" y="1272246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13" name="Google Shape;2313;p201"/>
          <p:cNvSpPr txBox="1"/>
          <p:nvPr/>
        </p:nvSpPr>
        <p:spPr>
          <a:xfrm>
            <a:off x="594039" y="891000"/>
            <a:ext cx="57738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Docker-образ Local YDB</a:t>
            </a:r>
            <a:endParaRPr sz="500"/>
          </a:p>
        </p:txBody>
      </p:sp>
      <p:pic>
        <p:nvPicPr>
          <p:cNvPr id="2314" name="Google Shape;2314;p20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8220" y="1407587"/>
            <a:ext cx="4125516" cy="306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5" name="Google Shape;2315;p201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6" name="Google Shape;2316;p201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76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p202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Нативный YDB PHP SDK</a:t>
            </a:r>
            <a:endParaRPr sz="27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3" name="Google Shape;2323;p202"/>
          <p:cNvSpPr/>
          <p:nvPr/>
        </p:nvSpPr>
        <p:spPr>
          <a:xfrm>
            <a:off x="270700" y="1257200"/>
            <a:ext cx="5812500" cy="3292800"/>
          </a:xfrm>
          <a:prstGeom prst="roundRect">
            <a:avLst>
              <a:gd name="adj" fmla="val 4231"/>
            </a:avLst>
          </a:prstGeom>
          <a:solidFill>
            <a:srgbClr val="FFFFFF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4" name="Google Shape;2324;p20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598" y="1405097"/>
            <a:ext cx="3648275" cy="2996904"/>
          </a:xfrm>
          <a:prstGeom prst="rect">
            <a:avLst/>
          </a:prstGeom>
          <a:noFill/>
          <a:ln>
            <a:noFill/>
          </a:ln>
        </p:spPr>
      </p:pic>
      <p:sp>
        <p:nvSpPr>
          <p:cNvPr id="2325" name="Google Shape;2325;p202"/>
          <p:cNvSpPr/>
          <p:nvPr/>
        </p:nvSpPr>
        <p:spPr>
          <a:xfrm>
            <a:off x="4090000" y="1434725"/>
            <a:ext cx="2073600" cy="29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81000" anchor="t" anchorCtr="0">
            <a:noAutofit/>
          </a:bodyPr>
          <a:lstStyle/>
          <a:p>
            <a:pPr marL="17780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чистый PHP</a:t>
            </a:r>
            <a:endParaRPr sz="500"/>
          </a:p>
          <a:p>
            <a:pPr marL="177800" marR="0" lvl="0" indent="-1714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проблемы однопоточки, </a:t>
            </a:r>
            <a:b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медленная криптография</a:t>
            </a:r>
            <a:endParaRPr sz="500"/>
          </a:p>
          <a:p>
            <a:pPr marL="177800" marR="0" lvl="0" indent="-1714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«на поддержке» – новые фичи </a:t>
            </a:r>
            <a:b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 добавляются</a:t>
            </a:r>
            <a:endParaRPr sz="500"/>
          </a:p>
        </p:txBody>
      </p:sp>
      <p:pic>
        <p:nvPicPr>
          <p:cNvPr id="2326" name="Google Shape;2326;p202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7" name="Google Shape;2327;p202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77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2328" name="Google Shape;2328;p202"/>
          <p:cNvSpPr/>
          <p:nvPr/>
        </p:nvSpPr>
        <p:spPr>
          <a:xfrm>
            <a:off x="6221424" y="3727157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/>
              <a:t>https://github.com/ydb-platform/ydb-php-sdk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9" name="Google Shape;2329;p2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4725" y="1233025"/>
            <a:ext cx="2328600" cy="2328600"/>
          </a:xfrm>
          <a:prstGeom prst="roundRect">
            <a:avLst>
              <a:gd name="adj" fmla="val 6240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203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Мимикрия YDB под PostgreSQL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6" name="Google Shape;2336;p203"/>
          <p:cNvSpPr/>
          <p:nvPr/>
        </p:nvSpPr>
        <p:spPr>
          <a:xfrm>
            <a:off x="594050" y="1257207"/>
            <a:ext cx="54627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7" name="Google Shape;2337;p203"/>
          <p:cNvSpPr/>
          <p:nvPr/>
        </p:nvSpPr>
        <p:spPr>
          <a:xfrm>
            <a:off x="6221424" y="3727157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https://ydb.tech/docs/en/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postgresql/docker-connect?version=main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8" name="Google Shape;2338;p203"/>
          <p:cNvSpPr/>
          <p:nvPr/>
        </p:nvSpPr>
        <p:spPr>
          <a:xfrm>
            <a:off x="865939" y="1480453"/>
            <a:ext cx="4393500" cy="2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81000" anchor="t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ru" sz="2000"/>
              <a:t>используете обычный постгресовый тулчейн </a:t>
            </a:r>
            <a:endParaRPr sz="2000"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ru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WIP</a:t>
            </a:r>
            <a:endParaRPr sz="500"/>
          </a:p>
          <a:p>
            <a:pPr marL="177800" marR="0" lvl="0" indent="-177800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ru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базовая поддержка</a:t>
            </a:r>
            <a:endParaRPr sz="500"/>
          </a:p>
          <a:p>
            <a:pPr marL="177800" marR="0" lvl="0" indent="-177800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ru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работает в некоторых аналитических сценариях</a:t>
            </a:r>
            <a:endParaRPr sz="2000"/>
          </a:p>
          <a:p>
            <a:pPr marL="177800" marR="0" lvl="0" indent="-177800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ru" sz="2000"/>
              <a:t>не рекомендовано к продакшену</a:t>
            </a:r>
            <a:endParaRPr sz="2000"/>
          </a:p>
        </p:txBody>
      </p:sp>
      <p:pic>
        <p:nvPicPr>
          <p:cNvPr id="2339" name="Google Shape;2339;p2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1424" y="1257207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0" name="Google Shape;2340;p203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1" name="Google Shape;2341;p203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78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p204"/>
          <p:cNvSpPr txBox="1"/>
          <p:nvPr/>
        </p:nvSpPr>
        <p:spPr>
          <a:xfrm>
            <a:off x="594039" y="378416"/>
            <a:ext cx="69990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PDO драйвер</a:t>
            </a:r>
            <a:endParaRPr sz="500"/>
          </a:p>
        </p:txBody>
      </p:sp>
      <p:sp>
        <p:nvSpPr>
          <p:cNvPr id="2348" name="Google Shape;2348;p204"/>
          <p:cNvSpPr/>
          <p:nvPr/>
        </p:nvSpPr>
        <p:spPr>
          <a:xfrm>
            <a:off x="594050" y="1249687"/>
            <a:ext cx="54627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204"/>
          <p:cNvSpPr/>
          <p:nvPr/>
        </p:nvSpPr>
        <p:spPr>
          <a:xfrm>
            <a:off x="6221424" y="3719637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https://www.php.net/manual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/ru/class.pdo.php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204"/>
          <p:cNvSpPr/>
          <p:nvPr/>
        </p:nvSpPr>
        <p:spPr>
          <a:xfrm>
            <a:off x="865939" y="1472933"/>
            <a:ext cx="4393500" cy="2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810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AutoNum type="arabicPeriod"/>
            </a:pPr>
            <a:r>
              <a:rPr lang="ru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Обертка над другим SDK (C++)</a:t>
            </a:r>
            <a:endParaRPr sz="500"/>
          </a:p>
          <a:p>
            <a:pPr marL="609600" marR="0" lvl="0" indent="-241300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ru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FFI</a:t>
            </a:r>
            <a:endParaRPr sz="500"/>
          </a:p>
          <a:p>
            <a:pPr marL="609600" marR="0" lvl="0" indent="-241300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ru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C-расширение over Zend Engine</a:t>
            </a:r>
            <a:endParaRPr sz="500"/>
          </a:p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AutoNum type="arabicPeriod" startAt="2"/>
            </a:pPr>
            <a:r>
              <a:rPr lang="ru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Требуется имплементировать </a:t>
            </a:r>
            <a:br>
              <a:rPr lang="ru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~19 методов</a:t>
            </a:r>
            <a:endParaRPr sz="500"/>
          </a:p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AutoNum type="arabicPeriod" startAt="2"/>
            </a:pPr>
            <a:r>
              <a:rPr lang="ru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Platform dependent</a:t>
            </a:r>
            <a:endParaRPr sz="500"/>
          </a:p>
        </p:txBody>
      </p:sp>
      <p:sp>
        <p:nvSpPr>
          <p:cNvPr id="2351" name="Google Shape;2351;p204"/>
          <p:cNvSpPr/>
          <p:nvPr/>
        </p:nvSpPr>
        <p:spPr>
          <a:xfrm>
            <a:off x="6221424" y="1249687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2" name="Google Shape;2352;p2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7880" y="1384822"/>
            <a:ext cx="2050852" cy="205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3" name="Google Shape;2353;p204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4" name="Google Shape;2354;p204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79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33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438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Популярность распределенных СУБД</a:t>
            </a:r>
            <a:endParaRPr/>
          </a:p>
        </p:txBody>
      </p:sp>
      <p:cxnSp>
        <p:nvCxnSpPr>
          <p:cNvPr id="968" name="Google Shape;968;p133"/>
          <p:cNvCxnSpPr/>
          <p:nvPr/>
        </p:nvCxnSpPr>
        <p:spPr>
          <a:xfrm rot="10800000">
            <a:off x="1138312" y="1590432"/>
            <a:ext cx="0" cy="27444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9" name="Google Shape;969;p133"/>
          <p:cNvSpPr txBox="1"/>
          <p:nvPr/>
        </p:nvSpPr>
        <p:spPr>
          <a:xfrm rot="-5400000">
            <a:off x="-681303" y="2860331"/>
            <a:ext cx="2744400" cy="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уровень узнавания</a:t>
            </a:r>
            <a:endParaRPr sz="500"/>
          </a:p>
        </p:txBody>
      </p:sp>
      <p:sp>
        <p:nvSpPr>
          <p:cNvPr id="970" name="Google Shape;970;p133"/>
          <p:cNvSpPr txBox="1"/>
          <p:nvPr/>
        </p:nvSpPr>
        <p:spPr>
          <a:xfrm>
            <a:off x="588597" y="4199274"/>
            <a:ext cx="4977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Низкий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133"/>
          <p:cNvSpPr txBox="1"/>
          <p:nvPr/>
        </p:nvSpPr>
        <p:spPr>
          <a:xfrm>
            <a:off x="480092" y="1633698"/>
            <a:ext cx="6060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Высокий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133"/>
          <p:cNvSpPr txBox="1"/>
          <p:nvPr/>
        </p:nvSpPr>
        <p:spPr>
          <a:xfrm>
            <a:off x="1222570" y="4337131"/>
            <a:ext cx="3417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2010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133"/>
          <p:cNvSpPr txBox="1"/>
          <p:nvPr/>
        </p:nvSpPr>
        <p:spPr>
          <a:xfrm>
            <a:off x="3222088" y="4337131"/>
            <a:ext cx="3417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133"/>
          <p:cNvSpPr txBox="1"/>
          <p:nvPr/>
        </p:nvSpPr>
        <p:spPr>
          <a:xfrm>
            <a:off x="5324229" y="4337131"/>
            <a:ext cx="3417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133"/>
          <p:cNvSpPr txBox="1"/>
          <p:nvPr/>
        </p:nvSpPr>
        <p:spPr>
          <a:xfrm>
            <a:off x="8012832" y="4336465"/>
            <a:ext cx="3417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6" name="Google Shape;976;p133"/>
          <p:cNvCxnSpPr/>
          <p:nvPr/>
        </p:nvCxnSpPr>
        <p:spPr>
          <a:xfrm>
            <a:off x="1138312" y="4334831"/>
            <a:ext cx="7410300" cy="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7" name="Google Shape;977;p133"/>
          <p:cNvSpPr/>
          <p:nvPr/>
        </p:nvSpPr>
        <p:spPr>
          <a:xfrm>
            <a:off x="1298728" y="1472788"/>
            <a:ext cx="7062281" cy="2645036"/>
          </a:xfrm>
          <a:custGeom>
            <a:avLst/>
            <a:gdLst/>
            <a:ahLst/>
            <a:cxnLst/>
            <a:rect l="l" t="t" r="r" b="b"/>
            <a:pathLst>
              <a:path w="18832749" h="7053428" extrusionOk="0">
                <a:moveTo>
                  <a:pt x="0" y="6984705"/>
                </a:moveTo>
                <a:cubicBezTo>
                  <a:pt x="327498" y="7054420"/>
                  <a:pt x="654996" y="7124135"/>
                  <a:pt x="1206230" y="6906884"/>
                </a:cubicBezTo>
                <a:cubicBezTo>
                  <a:pt x="1757464" y="6689633"/>
                  <a:pt x="2516221" y="6310254"/>
                  <a:pt x="3307404" y="5681199"/>
                </a:cubicBezTo>
                <a:cubicBezTo>
                  <a:pt x="4098587" y="5052144"/>
                  <a:pt x="5152416" y="3871854"/>
                  <a:pt x="5953327" y="3132552"/>
                </a:cubicBezTo>
                <a:cubicBezTo>
                  <a:pt x="6754238" y="2393250"/>
                  <a:pt x="7383294" y="1735011"/>
                  <a:pt x="8112868" y="1245386"/>
                </a:cubicBezTo>
                <a:cubicBezTo>
                  <a:pt x="8842443" y="755760"/>
                  <a:pt x="9474740" y="392595"/>
                  <a:pt x="10330774" y="194799"/>
                </a:cubicBezTo>
                <a:cubicBezTo>
                  <a:pt x="11186808" y="-2997"/>
                  <a:pt x="12159574" y="91037"/>
                  <a:pt x="13249072" y="58612"/>
                </a:cubicBezTo>
                <a:cubicBezTo>
                  <a:pt x="14338570" y="26186"/>
                  <a:pt x="15937149" y="-2996"/>
                  <a:pt x="16867762" y="246"/>
                </a:cubicBezTo>
                <a:cubicBezTo>
                  <a:pt x="17798375" y="3488"/>
                  <a:pt x="18315562" y="40777"/>
                  <a:pt x="18832749" y="78067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133"/>
          <p:cNvSpPr txBox="1"/>
          <p:nvPr/>
        </p:nvSpPr>
        <p:spPr>
          <a:xfrm>
            <a:off x="1302675" y="1800445"/>
            <a:ext cx="2128500" cy="1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2010–2014: Эра NoSQL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ru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Драйвер: 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Big Data, гибкость</a:t>
            </a:r>
            <a:endParaRPr sz="500"/>
          </a:p>
          <a:p>
            <a:pPr marL="1397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ru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Технологии: 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MongoDB, Cassandra, Redis 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</a:pPr>
            <a:r>
              <a:rPr lang="ru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Фокус: 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Стартапы, тех. гиганты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133"/>
          <p:cNvSpPr txBox="1"/>
          <p:nvPr/>
        </p:nvSpPr>
        <p:spPr>
          <a:xfrm>
            <a:off x="3485517" y="3016540"/>
            <a:ext cx="1838700" cy="1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2015–2019: Бум облаков</a:t>
            </a:r>
            <a:endParaRPr sz="500"/>
          </a:p>
          <a:p>
            <a:pPr marL="1397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</a:pPr>
            <a:r>
              <a:rPr lang="ru" sz="1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Драйвер: </a:t>
            </a: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Облака (DBaaS), микросервисы  </a:t>
            </a:r>
            <a:endParaRPr sz="500"/>
          </a:p>
          <a:p>
            <a:pPr marL="1397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</a:pPr>
            <a:r>
              <a:rPr lang="ru" sz="1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Технологии: </a:t>
            </a: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DynamoDB, CosmosDB, CockroachDB  </a:t>
            </a:r>
            <a:endParaRPr sz="500"/>
          </a:p>
          <a:p>
            <a:pPr marL="1397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</a:pPr>
            <a:r>
              <a:rPr lang="ru" sz="1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Фокус: </a:t>
            </a: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Мейнстрим, SaaS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133"/>
          <p:cNvSpPr txBox="1"/>
          <p:nvPr/>
        </p:nvSpPr>
        <p:spPr>
          <a:xfrm>
            <a:off x="5685840" y="2189056"/>
            <a:ext cx="2705400" cy="1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2020–2025: Эра Distributed SQL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•"/>
            </a:pPr>
            <a:r>
              <a:rPr lang="ru" sz="11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Драйвер: </a:t>
            </a: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Serverless, AI (векторные БД), глобальные приложения  </a:t>
            </a:r>
            <a:endParaRPr sz="500"/>
          </a:p>
          <a:p>
            <a:pPr marL="1397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•"/>
            </a:pPr>
            <a:r>
              <a:rPr lang="ru" sz="11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Технологии: </a:t>
            </a: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Cloud Spanner, YugabyteDB, TiDB, Pinecone  </a:t>
            </a:r>
            <a:endParaRPr sz="500"/>
          </a:p>
          <a:p>
            <a:pPr marL="13970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•"/>
            </a:pPr>
            <a:r>
              <a:rPr lang="ru" sz="11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Фокус: </a:t>
            </a: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«Новая норма», HTAP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1" name="Google Shape;981;p133"/>
          <p:cNvCxnSpPr>
            <a:stCxn id="973" idx="0"/>
          </p:cNvCxnSpPr>
          <p:nvPr/>
        </p:nvCxnSpPr>
        <p:spPr>
          <a:xfrm rot="10800000">
            <a:off x="3392938" y="1590331"/>
            <a:ext cx="0" cy="2746800"/>
          </a:xfrm>
          <a:prstGeom prst="straightConnector1">
            <a:avLst/>
          </a:prstGeom>
          <a:noFill/>
          <a:ln w="10725" cap="flat" cmpd="sng">
            <a:solidFill>
              <a:schemeClr val="accent6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982" name="Google Shape;982;p133"/>
          <p:cNvCxnSpPr/>
          <p:nvPr/>
        </p:nvCxnSpPr>
        <p:spPr>
          <a:xfrm rot="10800000">
            <a:off x="5488591" y="1590331"/>
            <a:ext cx="0" cy="2746800"/>
          </a:xfrm>
          <a:prstGeom prst="straightConnector1">
            <a:avLst/>
          </a:prstGeom>
          <a:noFill/>
          <a:ln w="10725" cap="flat" cmpd="sng">
            <a:solidFill>
              <a:schemeClr val="accent6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983" name="Google Shape;983;p133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8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984" name="Google Shape;984;p133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p205"/>
          <p:cNvSpPr txBox="1"/>
          <p:nvPr/>
        </p:nvSpPr>
        <p:spPr>
          <a:xfrm>
            <a:off x="594039" y="378416"/>
            <a:ext cx="69990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ODBC + odbc_connect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205"/>
          <p:cNvSpPr/>
          <p:nvPr/>
        </p:nvSpPr>
        <p:spPr>
          <a:xfrm>
            <a:off x="594050" y="1204568"/>
            <a:ext cx="54627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205"/>
          <p:cNvSpPr/>
          <p:nvPr/>
        </p:nvSpPr>
        <p:spPr>
          <a:xfrm>
            <a:off x="6221424" y="3674519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https://www.php.net/manual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/ru/function.odbc-connect.php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205"/>
          <p:cNvSpPr/>
          <p:nvPr/>
        </p:nvSpPr>
        <p:spPr>
          <a:xfrm>
            <a:off x="6221424" y="1204568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4" name="Google Shape;2364;p2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7880" y="1339704"/>
            <a:ext cx="2050852" cy="2050852"/>
          </a:xfrm>
          <a:prstGeom prst="rect">
            <a:avLst/>
          </a:prstGeom>
          <a:noFill/>
          <a:ln>
            <a:noFill/>
          </a:ln>
        </p:spPr>
      </p:pic>
      <p:sp>
        <p:nvSpPr>
          <p:cNvPr id="2365" name="Google Shape;2365;p205"/>
          <p:cNvSpPr txBox="1"/>
          <p:nvPr/>
        </p:nvSpPr>
        <p:spPr>
          <a:xfrm>
            <a:off x="742016" y="1193175"/>
            <a:ext cx="5382900" cy="3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1792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&lt;?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php</a:t>
            </a:r>
            <a:endParaRPr sz="900" b="1">
              <a:solidFill>
                <a:srgbClr val="4C4F69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$driver </a:t>
            </a:r>
            <a:r>
              <a:rPr lang="ru" sz="900" b="1">
                <a:solidFill>
                  <a:srgbClr val="1792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"YDB"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900" b="1">
              <a:solidFill>
                <a:srgbClr val="7C7F9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$server </a:t>
            </a:r>
            <a:r>
              <a:rPr lang="ru" sz="900" b="1">
                <a:solidFill>
                  <a:srgbClr val="1792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"127.0.0.1"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900" b="1">
              <a:solidFill>
                <a:srgbClr val="7C7F9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$db_name </a:t>
            </a:r>
            <a:r>
              <a:rPr lang="ru" sz="900" b="1">
                <a:solidFill>
                  <a:srgbClr val="1792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"/local"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900" b="1">
              <a:solidFill>
                <a:srgbClr val="7C7F9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$port </a:t>
            </a:r>
            <a:r>
              <a:rPr lang="ru" sz="900" b="1">
                <a:solidFill>
                  <a:srgbClr val="1792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"2136"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900" b="1">
              <a:solidFill>
                <a:srgbClr val="7C7F9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$user </a:t>
            </a:r>
            <a:r>
              <a:rPr lang="ru" sz="900" b="1">
                <a:solidFill>
                  <a:srgbClr val="1792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"odbc_user"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900" b="1">
              <a:solidFill>
                <a:srgbClr val="7C7F9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$password </a:t>
            </a:r>
            <a:r>
              <a:rPr lang="ru" sz="900" b="1">
                <a:solidFill>
                  <a:srgbClr val="1792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"odbc_password"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900" b="1">
              <a:solidFill>
                <a:srgbClr val="7C7F9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$ocon </a:t>
            </a:r>
            <a:r>
              <a:rPr lang="ru" sz="900" b="1">
                <a:solidFill>
                  <a:srgbClr val="1792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900" b="1" i="1">
                <a:solidFill>
                  <a:srgbClr val="1E66F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odbc_connect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endParaRPr sz="900" b="1">
              <a:solidFill>
                <a:srgbClr val="7C7F9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"DRIVER=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{$driver}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;” 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endParaRPr sz="900" b="1">
              <a:solidFill>
                <a:srgbClr val="40A02B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”Server=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{$server}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;” 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endParaRPr sz="900" b="1">
              <a:solidFill>
                <a:srgbClr val="40A02B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”Database=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{$db_name}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;” 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endParaRPr sz="900" b="1">
              <a:solidFill>
                <a:srgbClr val="40A02B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”Port=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{$port}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;” 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endParaRPr sz="900" b="1">
              <a:solidFill>
                <a:srgbClr val="40A02B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”String Types=Unicode"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900" b="1">
              <a:solidFill>
                <a:srgbClr val="4C4F69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$user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$password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900" b="1">
              <a:solidFill>
                <a:srgbClr val="7C7F9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$result </a:t>
            </a:r>
            <a:r>
              <a:rPr lang="ru" sz="900" b="1">
                <a:solidFill>
                  <a:srgbClr val="1792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900" b="1" i="1">
                <a:solidFill>
                  <a:srgbClr val="1E66F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odbc_exec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$ocon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"</a:t>
            </a:r>
            <a:r>
              <a:rPr lang="ru" sz="900" b="1">
                <a:solidFill>
                  <a:srgbClr val="8839E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SELECT</a:t>
            </a:r>
            <a:r>
              <a:rPr lang="ru" sz="900" b="1">
                <a:solidFill>
                  <a:srgbClr val="1792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*</a:t>
            </a:r>
            <a:r>
              <a:rPr lang="ru" sz="900" b="1">
                <a:solidFill>
                  <a:srgbClr val="8839E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FROM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users </a:t>
            </a:r>
            <a:r>
              <a:rPr lang="ru" sz="900" b="1">
                <a:solidFill>
                  <a:srgbClr val="8839E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LIMIT</a:t>
            </a:r>
            <a:r>
              <a:rPr lang="ru" sz="900" b="1">
                <a:solidFill>
                  <a:srgbClr val="FE640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10</a:t>
            </a:r>
            <a:r>
              <a:rPr lang="ru" sz="900" b="1">
                <a:solidFill>
                  <a:srgbClr val="40A02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900" b="1">
              <a:solidFill>
                <a:srgbClr val="7C7F9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8839E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while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(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$mass </a:t>
            </a:r>
            <a:r>
              <a:rPr lang="ru" sz="900" b="1">
                <a:solidFill>
                  <a:srgbClr val="1792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ru" sz="900" b="1" i="1">
                <a:solidFill>
                  <a:srgbClr val="1E66F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odbc_fetch_array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(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$result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)) {</a:t>
            </a:r>
            <a:endParaRPr sz="900" b="1">
              <a:solidFill>
                <a:srgbClr val="7C7F9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1">
                <a:solidFill>
                  <a:srgbClr val="1E66F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   print_r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$mass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900" b="1">
              <a:solidFill>
                <a:srgbClr val="7C7F9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}</a:t>
            </a:r>
            <a:endParaRPr sz="900" b="1">
              <a:solidFill>
                <a:srgbClr val="7C7F9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1">
                <a:solidFill>
                  <a:srgbClr val="1E66F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odbc_close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ru" sz="900" b="1">
                <a:solidFill>
                  <a:srgbClr val="4C4F6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$ocon</a:t>
            </a:r>
            <a:r>
              <a:rPr lang="ru" sz="900" b="1">
                <a:solidFill>
                  <a:srgbClr val="7C7F9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900" b="1">
              <a:solidFill>
                <a:srgbClr val="7C7F93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17929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?&gt;</a:t>
            </a:r>
            <a:endParaRPr sz="900" b="1">
              <a:solidFill>
                <a:srgbClr val="179299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366" name="Google Shape;2366;p205" title="svgviewer-png-output (7)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7" name="Google Shape;2367;p205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80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Google Shape;2373;p206"/>
          <p:cNvSpPr txBox="1"/>
          <p:nvPr/>
        </p:nvSpPr>
        <p:spPr>
          <a:xfrm>
            <a:off x="594039" y="378416"/>
            <a:ext cx="69990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Интеграция YDB в PHP-стек: </a:t>
            </a:r>
            <a:b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проблемы и решения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206"/>
          <p:cNvSpPr/>
          <p:nvPr/>
        </p:nvSpPr>
        <p:spPr>
          <a:xfrm>
            <a:off x="592375" y="1439466"/>
            <a:ext cx="3837300" cy="1235400"/>
          </a:xfrm>
          <a:prstGeom prst="roundRect">
            <a:avLst>
              <a:gd name="adj" fmla="val 7586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206"/>
          <p:cNvSpPr/>
          <p:nvPr/>
        </p:nvSpPr>
        <p:spPr>
          <a:xfrm>
            <a:off x="592375" y="2813167"/>
            <a:ext cx="3837300" cy="1235400"/>
          </a:xfrm>
          <a:prstGeom prst="roundRect">
            <a:avLst>
              <a:gd name="adj" fmla="val 9356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206"/>
          <p:cNvSpPr/>
          <p:nvPr/>
        </p:nvSpPr>
        <p:spPr>
          <a:xfrm>
            <a:off x="4711017" y="1439466"/>
            <a:ext cx="3837300" cy="1235400"/>
          </a:xfrm>
          <a:prstGeom prst="roundRect">
            <a:avLst>
              <a:gd name="adj" fmla="val 7971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206"/>
          <p:cNvSpPr/>
          <p:nvPr/>
        </p:nvSpPr>
        <p:spPr>
          <a:xfrm>
            <a:off x="4711016" y="2813167"/>
            <a:ext cx="3837300" cy="1235400"/>
          </a:xfrm>
          <a:prstGeom prst="roundRect">
            <a:avLst>
              <a:gd name="adj" fmla="val 6662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206"/>
          <p:cNvSpPr txBox="1"/>
          <p:nvPr/>
        </p:nvSpPr>
        <p:spPr>
          <a:xfrm>
            <a:off x="4912032" y="3056060"/>
            <a:ext cx="2681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700"/>
              <a:buFont typeface="Helvetica Neue"/>
              <a:buNone/>
            </a:pPr>
            <a:r>
              <a:rPr lang="ru" sz="2100">
                <a:solidFill>
                  <a:schemeClr val="dk1"/>
                </a:solidFill>
              </a:rPr>
              <a:t>🙅 </a:t>
            </a:r>
            <a:r>
              <a:rPr lang="ru" sz="17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PDO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206"/>
          <p:cNvSpPr txBox="1"/>
          <p:nvPr/>
        </p:nvSpPr>
        <p:spPr>
          <a:xfrm>
            <a:off x="4900484" y="1682562"/>
            <a:ext cx="32415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700"/>
              <a:buFont typeface="Helvetica Neue"/>
              <a:buNone/>
            </a:pPr>
            <a:r>
              <a:rPr lang="ru" sz="2100">
                <a:solidFill>
                  <a:schemeClr val="dk1"/>
                </a:solidFill>
              </a:rPr>
              <a:t>🍼 </a:t>
            </a:r>
            <a:r>
              <a:rPr lang="ru" sz="17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Мимикрия под PostgreSQL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206"/>
          <p:cNvSpPr txBox="1"/>
          <p:nvPr/>
        </p:nvSpPr>
        <p:spPr>
          <a:xfrm>
            <a:off x="796121" y="3056060"/>
            <a:ext cx="29535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700"/>
              <a:buFont typeface="Helvetica Neue"/>
              <a:buNone/>
            </a:pPr>
            <a:r>
              <a:rPr lang="ru" sz="2100">
                <a:solidFill>
                  <a:schemeClr val="dk1"/>
                </a:solidFill>
              </a:rPr>
              <a:t>🛠️ </a:t>
            </a:r>
            <a:r>
              <a:rPr lang="ru" sz="17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ODBC &amp;&amp; odbc_connect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206"/>
          <p:cNvSpPr txBox="1"/>
          <p:nvPr/>
        </p:nvSpPr>
        <p:spPr>
          <a:xfrm>
            <a:off x="784572" y="1682562"/>
            <a:ext cx="31035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700"/>
              <a:buFont typeface="Helvetica Neue"/>
              <a:buNone/>
            </a:pPr>
            <a:r>
              <a:rPr lang="ru" sz="2100">
                <a:solidFill>
                  <a:schemeClr val="dk1"/>
                </a:solidFill>
              </a:rPr>
              <a:t>✅ </a:t>
            </a:r>
            <a:r>
              <a:rPr lang="ru" sz="1700" b="0" i="0" u="none" strike="noStrike" cap="none">
                <a:solidFill>
                  <a:srgbClr val="518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Нативный PHP SDK</a:t>
            </a:r>
            <a:endParaRPr sz="1700" b="0" i="0" u="none" strike="noStrike" cap="none">
              <a:solidFill>
                <a:srgbClr val="518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2" name="Google Shape;2382;p206"/>
          <p:cNvSpPr/>
          <p:nvPr/>
        </p:nvSpPr>
        <p:spPr>
          <a:xfrm>
            <a:off x="1138301" y="4212377"/>
            <a:ext cx="3711300" cy="438900"/>
          </a:xfrm>
          <a:prstGeom prst="roundRect">
            <a:avLst>
              <a:gd name="adj" fmla="val 4808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9000" tIns="81000" rIns="33750" bIns="81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Присоединяйтесь к сообществу open-source!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3" name="Google Shape;2383;p20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375" y="4186877"/>
            <a:ext cx="489900" cy="489900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4" name="Google Shape;2384;p206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5" name="Google Shape;2385;p206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81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Google Shape;2391;p207"/>
          <p:cNvSpPr txBox="1"/>
          <p:nvPr/>
        </p:nvSpPr>
        <p:spPr>
          <a:xfrm>
            <a:off x="594039" y="378416"/>
            <a:ext cx="69990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Интеграция YDB в PHP-стек: </a:t>
            </a:r>
            <a:b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проблемы и решения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Google Shape;2392;p207"/>
          <p:cNvSpPr/>
          <p:nvPr/>
        </p:nvSpPr>
        <p:spPr>
          <a:xfrm>
            <a:off x="594050" y="1287286"/>
            <a:ext cx="38412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3" name="Google Shape;2393;p207"/>
          <p:cNvSpPr/>
          <p:nvPr/>
        </p:nvSpPr>
        <p:spPr>
          <a:xfrm>
            <a:off x="4708636" y="1287286"/>
            <a:ext cx="3841200" cy="3292800"/>
          </a:xfrm>
          <a:prstGeom prst="roundRect">
            <a:avLst>
              <a:gd name="adj" fmla="val 3205"/>
            </a:avLst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94" name="Google Shape;2394;p207"/>
          <p:cNvGrpSpPr/>
          <p:nvPr/>
        </p:nvGrpSpPr>
        <p:grpSpPr>
          <a:xfrm>
            <a:off x="951059" y="1414672"/>
            <a:ext cx="3396786" cy="3035508"/>
            <a:chOff x="703408" y="2384755"/>
            <a:chExt cx="11487272" cy="10265500"/>
          </a:xfrm>
        </p:grpSpPr>
        <p:pic>
          <p:nvPicPr>
            <p:cNvPr id="2395" name="Google Shape;2395;p207" title="heart_ydb_integrations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8207" y="2384755"/>
              <a:ext cx="6964283" cy="696428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96" name="Google Shape;2396;p207"/>
            <p:cNvGrpSpPr/>
            <p:nvPr/>
          </p:nvGrpSpPr>
          <p:grpSpPr>
            <a:xfrm>
              <a:off x="703408" y="3514896"/>
              <a:ext cx="11487272" cy="9135359"/>
              <a:chOff x="1822610" y="2457862"/>
              <a:chExt cx="3443117" cy="2774765"/>
            </a:xfrm>
          </p:grpSpPr>
          <p:sp>
            <p:nvSpPr>
              <p:cNvPr id="2397" name="Google Shape;2397;p207"/>
              <p:cNvSpPr/>
              <p:nvPr/>
            </p:nvSpPr>
            <p:spPr>
              <a:xfrm rot="2700000">
                <a:off x="1865312" y="3915436"/>
                <a:ext cx="1716997" cy="831982"/>
              </a:xfrm>
              <a:prstGeom prst="rect">
                <a:avLst/>
              </a:prstGeom>
              <a:solidFill>
                <a:srgbClr val="C1DCFC"/>
              </a:solidFill>
              <a:ln>
                <a:noFill/>
              </a:ln>
            </p:spPr>
            <p:txBody>
              <a:bodyPr spcFirstLastPara="1" wrap="square" lIns="114400" tIns="114400" rIns="114400" bIns="1144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207"/>
              <p:cNvSpPr/>
              <p:nvPr/>
            </p:nvSpPr>
            <p:spPr>
              <a:xfrm rot="-2700501">
                <a:off x="2376121" y="3510256"/>
                <a:ext cx="2909179" cy="767918"/>
              </a:xfrm>
              <a:prstGeom prst="rect">
                <a:avLst/>
              </a:prstGeom>
              <a:solidFill>
                <a:srgbClr val="C1DCFC"/>
              </a:solidFill>
              <a:ln>
                <a:noFill/>
              </a:ln>
            </p:spPr>
            <p:txBody>
              <a:bodyPr spcFirstLastPara="1" wrap="square" lIns="114400" tIns="114400" rIns="114400" bIns="1144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207"/>
              <p:cNvSpPr txBox="1"/>
              <p:nvPr/>
            </p:nvSpPr>
            <p:spPr>
              <a:xfrm rot="-2698224">
                <a:off x="2208680" y="3855062"/>
                <a:ext cx="821375" cy="10555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14400" tIns="114400" rIns="114400" bIns="114400" anchor="b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100" b="1">
                    <a:solidFill>
                      <a:srgbClr val="FFFFFF"/>
                    </a:solidFill>
                    <a:latin typeface="Nunito"/>
                    <a:ea typeface="Nunito"/>
                    <a:cs typeface="Nunito"/>
                    <a:sym typeface="Nunito"/>
                  </a:rPr>
                  <a:t>Я</a:t>
                </a:r>
                <a:endParaRPr sz="7100" b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pic>
            <p:nvPicPr>
              <p:cNvPr id="2400" name="Google Shape;2400;p207" title="favicon.png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-2700086">
                <a:off x="2694129" y="4293254"/>
                <a:ext cx="705392" cy="7053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01" name="Google Shape;2401;p207"/>
              <p:cNvSpPr txBox="1"/>
              <p:nvPr/>
            </p:nvSpPr>
            <p:spPr>
              <a:xfrm rot="-2698009">
                <a:off x="2797957" y="3248508"/>
                <a:ext cx="2564040" cy="7887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14400" tIns="114400" rIns="114400" bIns="1144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5400" b="1">
                    <a:solidFill>
                      <a:srgbClr val="FFFFFF"/>
                    </a:solidFill>
                    <a:latin typeface="Nunito"/>
                    <a:ea typeface="Nunito"/>
                    <a:cs typeface="Nunito"/>
                    <a:sym typeface="Nunito"/>
                  </a:rPr>
                  <a:t>YDB</a:t>
                </a:r>
                <a:endParaRPr sz="5400" b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</p:grpSp>
      <p:pic>
        <p:nvPicPr>
          <p:cNvPr id="2402" name="Google Shape;2402;p207" title="joinus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267" y="1469689"/>
            <a:ext cx="2926080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3" name="Google Shape;2403;p207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4" name="Google Shape;2404;p207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82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9ED"/>
        </a:solidFill>
        <a:effectLst/>
      </p:bgPr>
    </p:bg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208"/>
          <p:cNvSpPr txBox="1"/>
          <p:nvPr/>
        </p:nvSpPr>
        <p:spPr>
          <a:xfrm>
            <a:off x="594039" y="378416"/>
            <a:ext cx="69990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Как устроен драйвер </a:t>
            </a:r>
            <a:b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2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распределённой базы YDB</a:t>
            </a:r>
            <a:endParaRPr sz="500"/>
          </a:p>
        </p:txBody>
      </p:sp>
      <p:sp>
        <p:nvSpPr>
          <p:cNvPr id="2411" name="Google Shape;2411;p208"/>
          <p:cNvSpPr/>
          <p:nvPr/>
        </p:nvSpPr>
        <p:spPr>
          <a:xfrm>
            <a:off x="594050" y="1279766"/>
            <a:ext cx="5462700" cy="3292800"/>
          </a:xfrm>
          <a:prstGeom prst="roundRect">
            <a:avLst>
              <a:gd name="adj" fmla="val 3205"/>
            </a:avLst>
          </a:prstGeom>
          <a:solidFill>
            <a:srgbClr val="BD0C3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208"/>
          <p:cNvSpPr/>
          <p:nvPr/>
        </p:nvSpPr>
        <p:spPr>
          <a:xfrm>
            <a:off x="6221424" y="3749716"/>
            <a:ext cx="2328600" cy="822600"/>
          </a:xfrm>
          <a:prstGeom prst="roundRect">
            <a:avLst>
              <a:gd name="adj" fmla="val 1666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</a:t>
            </a:r>
            <a:b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" sz="13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bbdk2UGkWR8</a:t>
            </a:r>
            <a:endParaRPr sz="13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3" name="Google Shape;2413;p2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1424" y="1279766"/>
            <a:ext cx="2333700" cy="2333700"/>
          </a:xfrm>
          <a:prstGeom prst="roundRect">
            <a:avLst>
              <a:gd name="adj" fmla="val 3849"/>
            </a:avLst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14" name="Google Shape;2414;p20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03" y="1395017"/>
            <a:ext cx="5467592" cy="3062172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15" name="Google Shape;2415;p208" title="svgviewer-png-output (7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6" name="Google Shape;2416;p208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83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p209"/>
          <p:cNvSpPr txBox="1">
            <a:spLocks noGrp="1"/>
          </p:cNvSpPr>
          <p:nvPr>
            <p:ph type="body" idx="1"/>
          </p:nvPr>
        </p:nvSpPr>
        <p:spPr>
          <a:xfrm>
            <a:off x="594039" y="459000"/>
            <a:ext cx="7684800" cy="3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06400" lvl="3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B3FF"/>
              </a:buClr>
              <a:buSzPts val="2700"/>
              <a:buAutoNum type="arabicPeriod"/>
            </a:pPr>
            <a:r>
              <a:rPr lang="ru"/>
              <a:t>Обзор трендов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AutoNum type="arabicPeriod"/>
            </a:pPr>
            <a:r>
              <a:rPr lang="ru"/>
              <a:t>Обзор YDB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96B3FF"/>
              </a:buClr>
              <a:buSzPts val="2700"/>
              <a:buAutoNum type="arabicPeriod"/>
            </a:pPr>
            <a:r>
              <a:rPr lang="ru"/>
              <a:t>Интеграция YDB в PHP-стек: </a:t>
            </a:r>
            <a:br>
              <a:rPr lang="ru"/>
            </a:br>
            <a:r>
              <a:rPr lang="ru"/>
              <a:t>проблемы и решения</a:t>
            </a:r>
            <a:endParaRPr/>
          </a:p>
          <a:p>
            <a:pPr marL="406400" lvl="3" indent="-400050" algn="l" rtl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chemeClr val="lt1"/>
              </a:buClr>
              <a:buSzPts val="2700"/>
              <a:buAutoNum type="arabicPeriod"/>
            </a:pPr>
            <a:r>
              <a:rPr lang="ru">
                <a:solidFill>
                  <a:schemeClr val="lt1"/>
                </a:solidFill>
              </a:rPr>
              <a:t>Заключение</a:t>
            </a:r>
            <a:endParaRPr/>
          </a:p>
        </p:txBody>
      </p:sp>
      <p:pic>
        <p:nvPicPr>
          <p:cNvPr id="2423" name="Google Shape;2423;p209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4" name="Google Shape;2424;p209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84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p210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67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Заключение</a:t>
            </a:r>
            <a:endParaRPr/>
          </a:p>
        </p:txBody>
      </p:sp>
      <p:sp>
        <p:nvSpPr>
          <p:cNvPr id="2431" name="Google Shape;2431;p210"/>
          <p:cNvSpPr txBox="1">
            <a:spLocks noGrp="1"/>
          </p:cNvSpPr>
          <p:nvPr>
            <p:ph type="body" idx="1"/>
          </p:nvPr>
        </p:nvSpPr>
        <p:spPr>
          <a:xfrm>
            <a:off x="594045" y="1043350"/>
            <a:ext cx="4116900" cy="26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Roadmap</a:t>
            </a:r>
            <a:endParaRPr sz="1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ODBC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Полнотекстовый поиск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Cost Based Optimizer </a:t>
            </a:r>
            <a:b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(OLAP + OLTP)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Асинхронная репликация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 TRANSFER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Kafka API compatibility (Flink+)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Tiny YDB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Секретница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Коррелированные подзапросы</a:t>
            </a:r>
            <a:endParaRPr/>
          </a:p>
          <a:p>
            <a:pPr marL="266700" marR="0" lvl="0" indent="-1524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Google Shape;2432;p210"/>
          <p:cNvSpPr txBox="1">
            <a:spLocks noGrp="1"/>
          </p:cNvSpPr>
          <p:nvPr>
            <p:ph type="body" idx="1"/>
          </p:nvPr>
        </p:nvSpPr>
        <p:spPr>
          <a:xfrm>
            <a:off x="4848820" y="1043350"/>
            <a:ext cx="4116900" cy="26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82FF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DBT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Apache Flink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SASL протокол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mTLS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in-memory строковые таблицы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2ДЦ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MCP for DBA (enterprise edition)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Disk spilling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Охлаждение в S3</a:t>
            </a:r>
            <a:endParaRPr/>
          </a:p>
          <a:p>
            <a:pPr marL="266700" marR="0" lvl="0" indent="-2603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Чтение iceberg</a:t>
            </a:r>
            <a:endParaRPr/>
          </a:p>
          <a:p>
            <a:pPr marL="266700" marR="0" lvl="0" indent="-1524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182F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3" name="Google Shape;2433;p210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4" name="Google Shape;2434;p210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85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2435" name="Google Shape;2435;p210"/>
          <p:cNvSpPr/>
          <p:nvPr/>
        </p:nvSpPr>
        <p:spPr>
          <a:xfrm>
            <a:off x="4748325" y="2969650"/>
            <a:ext cx="1058700" cy="315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210"/>
          <p:cNvSpPr/>
          <p:nvPr/>
        </p:nvSpPr>
        <p:spPr>
          <a:xfrm>
            <a:off x="4748325" y="2653125"/>
            <a:ext cx="3150900" cy="315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210"/>
          <p:cNvSpPr/>
          <p:nvPr/>
        </p:nvSpPr>
        <p:spPr>
          <a:xfrm>
            <a:off x="4748325" y="3286175"/>
            <a:ext cx="3258600" cy="315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210"/>
          <p:cNvSpPr/>
          <p:nvPr/>
        </p:nvSpPr>
        <p:spPr>
          <a:xfrm>
            <a:off x="4748325" y="3610975"/>
            <a:ext cx="1503900" cy="315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210"/>
          <p:cNvSpPr/>
          <p:nvPr/>
        </p:nvSpPr>
        <p:spPr>
          <a:xfrm>
            <a:off x="526275" y="3196650"/>
            <a:ext cx="3085800" cy="315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210"/>
          <p:cNvSpPr/>
          <p:nvPr/>
        </p:nvSpPr>
        <p:spPr>
          <a:xfrm>
            <a:off x="526275" y="2880750"/>
            <a:ext cx="3085800" cy="315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210"/>
          <p:cNvSpPr/>
          <p:nvPr/>
        </p:nvSpPr>
        <p:spPr>
          <a:xfrm>
            <a:off x="558100" y="2033025"/>
            <a:ext cx="2332800" cy="523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210"/>
          <p:cNvSpPr/>
          <p:nvPr/>
        </p:nvSpPr>
        <p:spPr>
          <a:xfrm>
            <a:off x="558100" y="1690216"/>
            <a:ext cx="2367900" cy="315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210"/>
          <p:cNvSpPr/>
          <p:nvPr/>
        </p:nvSpPr>
        <p:spPr>
          <a:xfrm>
            <a:off x="558100" y="1355001"/>
            <a:ext cx="996300" cy="315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210"/>
          <p:cNvSpPr/>
          <p:nvPr/>
        </p:nvSpPr>
        <p:spPr>
          <a:xfrm>
            <a:off x="4761175" y="1355001"/>
            <a:ext cx="996300" cy="315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210"/>
          <p:cNvSpPr/>
          <p:nvPr/>
        </p:nvSpPr>
        <p:spPr>
          <a:xfrm>
            <a:off x="4748325" y="1695275"/>
            <a:ext cx="1619400" cy="315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p211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369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Заключение</a:t>
            </a:r>
            <a:endParaRPr/>
          </a:p>
        </p:txBody>
      </p:sp>
      <p:sp>
        <p:nvSpPr>
          <p:cNvPr id="2451" name="Google Shape;2451;p211"/>
          <p:cNvSpPr/>
          <p:nvPr/>
        </p:nvSpPr>
        <p:spPr>
          <a:xfrm>
            <a:off x="3335755" y="0"/>
            <a:ext cx="5808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3750" tIns="81000" rIns="33750" bIns="81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2" name="Google Shape;2452;p211"/>
          <p:cNvSpPr txBox="1"/>
          <p:nvPr/>
        </p:nvSpPr>
        <p:spPr>
          <a:xfrm>
            <a:off x="3611998" y="567828"/>
            <a:ext cx="4666800" cy="3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27940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Осознали что такое распределенная СУБД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Познакомились с YDB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Посмотрели на отличия от других СУБД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Узнали когда нужен YDB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Узнали когда НЕ нужен YDB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Узнали что есть для PHP-шников</a:t>
            </a:r>
            <a:endParaRPr sz="500"/>
          </a:p>
          <a:p>
            <a:pPr marL="279400" marR="0" lvl="0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AutoNum type="arabicPeriod"/>
            </a:pPr>
            <a:r>
              <a:rPr lang="ru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Узнали как можно законтрибьютить</a:t>
            </a:r>
            <a:endParaRPr sz="15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9400" marR="0" lvl="0" indent="-1778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3" name="Google Shape;2453;p211" title="svgviewer-png-output (7)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4" name="Google Shape;2454;p211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86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Google Shape;2459;p212"/>
          <p:cNvSpPr txBox="1">
            <a:spLocks noGrp="1"/>
          </p:cNvSpPr>
          <p:nvPr>
            <p:ph type="sldNum" idx="12"/>
          </p:nvPr>
        </p:nvSpPr>
        <p:spPr>
          <a:xfrm>
            <a:off x="7577825" y="127625"/>
            <a:ext cx="1431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87</a:t>
            </a:fld>
            <a:endParaRPr/>
          </a:p>
        </p:txBody>
      </p:sp>
      <p:sp>
        <p:nvSpPr>
          <p:cNvPr id="2460" name="Google Shape;2460;p212"/>
          <p:cNvSpPr txBox="1">
            <a:spLocks noGrp="1"/>
          </p:cNvSpPr>
          <p:nvPr>
            <p:ph type="sldNum" idx="12"/>
          </p:nvPr>
        </p:nvSpPr>
        <p:spPr>
          <a:xfrm>
            <a:off x="7577825" y="127625"/>
            <a:ext cx="1431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87</a:t>
            </a:fld>
            <a:endParaRPr/>
          </a:p>
        </p:txBody>
      </p:sp>
      <p:sp>
        <p:nvSpPr>
          <p:cNvPr id="2461" name="Google Shape;2461;p212"/>
          <p:cNvSpPr txBox="1"/>
          <p:nvPr/>
        </p:nvSpPr>
        <p:spPr>
          <a:xfrm>
            <a:off x="278625" y="289325"/>
            <a:ext cx="7549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>
                <a:solidFill>
                  <a:schemeClr val="lt1"/>
                </a:solidFill>
                <a:latin typeface="Unbounded Black"/>
                <a:ea typeface="Unbounded Black"/>
                <a:cs typeface="Unbounded Black"/>
                <a:sym typeface="Unbounded Black"/>
              </a:rPr>
              <a:t>Спасибо за внимание!</a:t>
            </a:r>
            <a:endParaRPr sz="3400">
              <a:solidFill>
                <a:srgbClr val="0032E0"/>
              </a:solidFill>
              <a:latin typeface="Unbounded Black"/>
              <a:ea typeface="Unbounded Black"/>
              <a:cs typeface="Unbounded Black"/>
              <a:sym typeface="Unbounded Black"/>
            </a:endParaRPr>
          </a:p>
        </p:txBody>
      </p:sp>
      <p:sp>
        <p:nvSpPr>
          <p:cNvPr id="2462" name="Google Shape;2462;p212"/>
          <p:cNvSpPr/>
          <p:nvPr/>
        </p:nvSpPr>
        <p:spPr>
          <a:xfrm>
            <a:off x="363050" y="2106287"/>
            <a:ext cx="1615800" cy="1620000"/>
          </a:xfrm>
          <a:prstGeom prst="roundRect">
            <a:avLst>
              <a:gd name="adj" fmla="val 676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212"/>
          <p:cNvSpPr txBox="1"/>
          <p:nvPr/>
        </p:nvSpPr>
        <p:spPr>
          <a:xfrm>
            <a:off x="658475" y="3921925"/>
            <a:ext cx="27762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800" tIns="81800" rIns="81800" bIns="81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52">
                <a:solidFill>
                  <a:schemeClr val="lt1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@asmyasnikov</a:t>
            </a:r>
            <a:endParaRPr sz="1252">
              <a:solidFill>
                <a:schemeClr val="lt1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  <p:sp>
        <p:nvSpPr>
          <p:cNvPr id="2464" name="Google Shape;2464;p212"/>
          <p:cNvSpPr txBox="1"/>
          <p:nvPr/>
        </p:nvSpPr>
        <p:spPr>
          <a:xfrm>
            <a:off x="658475" y="4235696"/>
            <a:ext cx="27762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800" tIns="81800" rIns="81800" bIns="81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52">
                <a:solidFill>
                  <a:schemeClr val="lt1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asmyasnikov@ydb.tech</a:t>
            </a:r>
            <a:endParaRPr sz="1252">
              <a:solidFill>
                <a:schemeClr val="lt1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  <p:grpSp>
        <p:nvGrpSpPr>
          <p:cNvPr id="2465" name="Google Shape;2465;p212"/>
          <p:cNvGrpSpPr/>
          <p:nvPr/>
        </p:nvGrpSpPr>
        <p:grpSpPr>
          <a:xfrm>
            <a:off x="2125675" y="2289413"/>
            <a:ext cx="5528100" cy="1281325"/>
            <a:chOff x="3003175" y="1692375"/>
            <a:chExt cx="5528100" cy="1281325"/>
          </a:xfrm>
        </p:grpSpPr>
        <p:sp>
          <p:nvSpPr>
            <p:cNvPr id="2466" name="Google Shape;2466;p212"/>
            <p:cNvSpPr txBox="1"/>
            <p:nvPr/>
          </p:nvSpPr>
          <p:spPr>
            <a:xfrm>
              <a:off x="3003175" y="1692375"/>
              <a:ext cx="3996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chemeClr val="lt1"/>
                  </a:solidFill>
                  <a:latin typeface="Unbounded Medium"/>
                  <a:ea typeface="Unbounded Medium"/>
                  <a:cs typeface="Unbounded Medium"/>
                  <a:sym typeface="Unbounded Medium"/>
                </a:rPr>
                <a:t>Мясников Алексей</a:t>
              </a:r>
              <a:endParaRPr sz="2200">
                <a:solidFill>
                  <a:schemeClr val="lt1"/>
                </a:solidFill>
                <a:latin typeface="Unbounded Medium"/>
                <a:ea typeface="Unbounded Medium"/>
                <a:cs typeface="Unbounded Medium"/>
                <a:sym typeface="Unbounded Medium"/>
              </a:endParaRPr>
            </a:p>
          </p:txBody>
        </p:sp>
        <p:sp>
          <p:nvSpPr>
            <p:cNvPr id="2467" name="Google Shape;2467;p212"/>
            <p:cNvSpPr txBox="1"/>
            <p:nvPr/>
          </p:nvSpPr>
          <p:spPr>
            <a:xfrm>
              <a:off x="3003175" y="2096450"/>
              <a:ext cx="4104600" cy="81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>
                  <a:solidFill>
                    <a:srgbClr val="9F9F9F"/>
                  </a:solidFill>
                  <a:latin typeface="Unbounded ExtraLight"/>
                  <a:ea typeface="Unbounded ExtraLight"/>
                  <a:cs typeface="Unbounded ExtraLight"/>
                  <a:sym typeface="Unbounded ExtraLight"/>
                </a:rPr>
                <a:t>Яндекс, Яндекс Облако, YDB</a:t>
              </a:r>
              <a:endParaRPr>
                <a:solidFill>
                  <a:srgbClr val="9F9F9F"/>
                </a:solidFill>
                <a:latin typeface="Unbounded ExtraLight"/>
                <a:ea typeface="Unbounded ExtraLight"/>
                <a:cs typeface="Unbounded ExtraLight"/>
                <a:sym typeface="Unbounded ExtraLight"/>
              </a:endParaRPr>
            </a:p>
            <a:p>
              <a:pPr marL="0" lvl="0" indent="0" algn="l" rtl="0">
                <a:spcBef>
                  <a:spcPts val="120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9F9F9F"/>
                </a:solidFill>
                <a:latin typeface="Unbounded ExtraLight"/>
                <a:ea typeface="Unbounded ExtraLight"/>
                <a:cs typeface="Unbounded ExtraLight"/>
                <a:sym typeface="Unbounded ExtraLight"/>
              </a:endParaRPr>
            </a:p>
          </p:txBody>
        </p:sp>
        <p:sp>
          <p:nvSpPr>
            <p:cNvPr id="2468" name="Google Shape;2468;p212"/>
            <p:cNvSpPr txBox="1"/>
            <p:nvPr/>
          </p:nvSpPr>
          <p:spPr>
            <a:xfrm>
              <a:off x="3003175" y="2496700"/>
              <a:ext cx="55281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>
                  <a:solidFill>
                    <a:schemeClr val="lt1"/>
                  </a:solidFill>
                  <a:latin typeface="Unbounded ExtraLight"/>
                  <a:ea typeface="Unbounded ExtraLight"/>
                  <a:cs typeface="Unbounded ExtraLight"/>
                  <a:sym typeface="Unbounded ExtraLight"/>
                </a:rPr>
                <a:t>YDB: от SQL к распределённому SQL</a:t>
              </a:r>
              <a:endParaRPr sz="1900">
                <a:solidFill>
                  <a:schemeClr val="lt1"/>
                </a:solidFill>
                <a:latin typeface="Unbounded ExtraLight"/>
                <a:ea typeface="Unbounded ExtraLight"/>
                <a:cs typeface="Unbounded ExtraLight"/>
                <a:sym typeface="Unbounded ExtraLight"/>
              </a:endParaRPr>
            </a:p>
          </p:txBody>
        </p:sp>
      </p:grpSp>
      <p:sp>
        <p:nvSpPr>
          <p:cNvPr id="2469" name="Google Shape;2469;p212"/>
          <p:cNvSpPr txBox="1"/>
          <p:nvPr/>
        </p:nvSpPr>
        <p:spPr>
          <a:xfrm>
            <a:off x="658475" y="4520250"/>
            <a:ext cx="27762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800" tIns="81800" rIns="81800" bIns="81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52">
                <a:solidFill>
                  <a:schemeClr val="lt1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@asmyasnikov</a:t>
            </a:r>
            <a:endParaRPr sz="1252">
              <a:solidFill>
                <a:schemeClr val="lt1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  <p:pic>
        <p:nvPicPr>
          <p:cNvPr id="2470" name="Google Shape;2470;p21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50" y="4026462"/>
            <a:ext cx="170750" cy="14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1" name="Google Shape;2471;p21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50" y="4353471"/>
            <a:ext cx="170750" cy="12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2" name="Google Shape;2472;p212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50" y="4661688"/>
            <a:ext cx="221125" cy="7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3" name="Google Shape;2473;p21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650" y="2165074"/>
            <a:ext cx="1530600" cy="1530000"/>
          </a:xfrm>
          <a:prstGeom prst="roundRect">
            <a:avLst>
              <a:gd name="adj" fmla="val 2619"/>
            </a:avLst>
          </a:prstGeom>
          <a:noFill/>
          <a:ln>
            <a:noFill/>
          </a:ln>
        </p:spPr>
      </p:pic>
      <p:grpSp>
        <p:nvGrpSpPr>
          <p:cNvPr id="2474" name="Google Shape;2474;p212"/>
          <p:cNvGrpSpPr/>
          <p:nvPr/>
        </p:nvGrpSpPr>
        <p:grpSpPr>
          <a:xfrm>
            <a:off x="278625" y="931750"/>
            <a:ext cx="7234800" cy="978900"/>
            <a:chOff x="278625" y="902400"/>
            <a:chExt cx="7234800" cy="978900"/>
          </a:xfrm>
        </p:grpSpPr>
        <p:sp>
          <p:nvSpPr>
            <p:cNvPr id="2475" name="Google Shape;2475;p212"/>
            <p:cNvSpPr txBox="1"/>
            <p:nvPr/>
          </p:nvSpPr>
          <p:spPr>
            <a:xfrm>
              <a:off x="278625" y="902400"/>
              <a:ext cx="7234800" cy="97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400">
                  <a:solidFill>
                    <a:srgbClr val="FFFFFF"/>
                  </a:solidFill>
                  <a:latin typeface="Unbounded"/>
                  <a:ea typeface="Unbounded"/>
                  <a:cs typeface="Unbounded"/>
                  <a:sym typeface="Unbounded"/>
                </a:rPr>
                <a:t>Пожалуйста, </a:t>
              </a:r>
              <a:r>
                <a:rPr lang="ru" sz="2400">
                  <a:solidFill>
                    <a:srgbClr val="0032E0"/>
                  </a:solidFill>
                  <a:latin typeface="Unbounded"/>
                  <a:ea typeface="Unbounded"/>
                  <a:cs typeface="Unbounded"/>
                  <a:sym typeface="Unbounded"/>
                </a:rPr>
                <a:t>оцените доклад</a:t>
              </a:r>
              <a:r>
                <a:rPr lang="ru" sz="2400">
                  <a:solidFill>
                    <a:srgbClr val="FFFFFF"/>
                  </a:solidFill>
                  <a:latin typeface="Unbounded"/>
                  <a:ea typeface="Unbounded"/>
                  <a:cs typeface="Unbounded"/>
                  <a:sym typeface="Unbounded"/>
                </a:rPr>
                <a:t> в чате</a:t>
              </a:r>
              <a:endParaRPr sz="2400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400">
                  <a:solidFill>
                    <a:srgbClr val="FFFFFF"/>
                  </a:solidFill>
                  <a:latin typeface="Unbounded"/>
                  <a:ea typeface="Unbounded"/>
                  <a:cs typeface="Unbounded"/>
                  <a:sym typeface="Unbounded"/>
                </a:rPr>
                <a:t>      </a:t>
              </a:r>
              <a:r>
                <a:rPr lang="ru" sz="2400" u="sng">
                  <a:solidFill>
                    <a:srgbClr val="FFFFFF"/>
                  </a:solidFill>
                  <a:latin typeface="Unbounded"/>
                  <a:ea typeface="Unbounded"/>
                  <a:cs typeface="Unbounded"/>
                  <a:sym typeface="Unbounded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Участники Пых.конф’25</a:t>
              </a:r>
              <a:r>
                <a:rPr lang="ru" sz="2400">
                  <a:solidFill>
                    <a:srgbClr val="FFFFFF"/>
                  </a:solidFill>
                  <a:latin typeface="Unbounded"/>
                  <a:ea typeface="Unbounded"/>
                  <a:cs typeface="Unbounded"/>
                  <a:sym typeface="Unbounded"/>
                </a:rPr>
                <a:t>.</a:t>
              </a:r>
              <a:endParaRPr sz="2400"/>
            </a:p>
          </p:txBody>
        </p:sp>
        <p:pic>
          <p:nvPicPr>
            <p:cNvPr id="2476" name="Google Shape;2476;p212"/>
            <p:cNvPicPr preferRelativeResize="0"/>
            <p:nvPr/>
          </p:nvPicPr>
          <p:blipFill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250" y="1417562"/>
              <a:ext cx="356805" cy="3936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Google Shape;990;p13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135" y="1520004"/>
            <a:ext cx="7432932" cy="2744473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134"/>
          <p:cNvSpPr txBox="1">
            <a:spLocks noGrp="1"/>
          </p:cNvSpPr>
          <p:nvPr>
            <p:ph type="title"/>
          </p:nvPr>
        </p:nvSpPr>
        <p:spPr>
          <a:xfrm>
            <a:off x="594039" y="337500"/>
            <a:ext cx="6043800" cy="9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000" rIns="0" bIns="540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ru"/>
              <a:t>Популярность open-source </a:t>
            </a:r>
            <a:br>
              <a:rPr lang="ru"/>
            </a:br>
            <a:r>
              <a:rPr lang="ru"/>
              <a:t>и проприетарных СУБД</a:t>
            </a:r>
            <a:endParaRPr/>
          </a:p>
        </p:txBody>
      </p:sp>
      <p:cxnSp>
        <p:nvCxnSpPr>
          <p:cNvPr id="992" name="Google Shape;992;p134"/>
          <p:cNvCxnSpPr/>
          <p:nvPr/>
        </p:nvCxnSpPr>
        <p:spPr>
          <a:xfrm rot="10800000">
            <a:off x="1138312" y="1625709"/>
            <a:ext cx="0" cy="274440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3" name="Google Shape;993;p134"/>
          <p:cNvSpPr txBox="1"/>
          <p:nvPr/>
        </p:nvSpPr>
        <p:spPr>
          <a:xfrm rot="-5400000">
            <a:off x="-681303" y="2895609"/>
            <a:ext cx="2744400" cy="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Ranking scores, %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134"/>
          <p:cNvSpPr txBox="1"/>
          <p:nvPr/>
        </p:nvSpPr>
        <p:spPr>
          <a:xfrm>
            <a:off x="588597" y="4264476"/>
            <a:ext cx="4977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30%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134"/>
          <p:cNvSpPr txBox="1"/>
          <p:nvPr/>
        </p:nvSpPr>
        <p:spPr>
          <a:xfrm>
            <a:off x="1641543" y="4372409"/>
            <a:ext cx="3417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134"/>
          <p:cNvSpPr txBox="1"/>
          <p:nvPr/>
        </p:nvSpPr>
        <p:spPr>
          <a:xfrm>
            <a:off x="3922973" y="4372409"/>
            <a:ext cx="3417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34"/>
          <p:cNvSpPr txBox="1"/>
          <p:nvPr/>
        </p:nvSpPr>
        <p:spPr>
          <a:xfrm>
            <a:off x="5055725" y="4372409"/>
            <a:ext cx="3417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34"/>
          <p:cNvSpPr txBox="1"/>
          <p:nvPr/>
        </p:nvSpPr>
        <p:spPr>
          <a:xfrm>
            <a:off x="8012832" y="4371743"/>
            <a:ext cx="3417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9" name="Google Shape;999;p134"/>
          <p:cNvCxnSpPr/>
          <p:nvPr/>
        </p:nvCxnSpPr>
        <p:spPr>
          <a:xfrm>
            <a:off x="1138312" y="4370109"/>
            <a:ext cx="7410300" cy="0"/>
          </a:xfrm>
          <a:prstGeom prst="straightConnector1">
            <a:avLst/>
          </a:prstGeom>
          <a:noFill/>
          <a:ln w="47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0" name="Google Shape;1000;p134"/>
          <p:cNvSpPr txBox="1"/>
          <p:nvPr/>
        </p:nvSpPr>
        <p:spPr>
          <a:xfrm>
            <a:off x="2957083" y="1519999"/>
            <a:ext cx="2154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Commercial License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1" name="Google Shape;1001;p134"/>
          <p:cNvCxnSpPr/>
          <p:nvPr/>
        </p:nvCxnSpPr>
        <p:spPr>
          <a:xfrm>
            <a:off x="2753069" y="1624092"/>
            <a:ext cx="165900" cy="0"/>
          </a:xfrm>
          <a:prstGeom prst="straightConnector1">
            <a:avLst/>
          </a:prstGeom>
          <a:noFill/>
          <a:ln w="143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2" name="Google Shape;1002;p134"/>
          <p:cNvSpPr txBox="1"/>
          <p:nvPr/>
        </p:nvSpPr>
        <p:spPr>
          <a:xfrm>
            <a:off x="4779517" y="1519999"/>
            <a:ext cx="2154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Source License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3" name="Google Shape;1003;p134"/>
          <p:cNvCxnSpPr/>
          <p:nvPr/>
        </p:nvCxnSpPr>
        <p:spPr>
          <a:xfrm>
            <a:off x="4575504" y="1624092"/>
            <a:ext cx="165900" cy="0"/>
          </a:xfrm>
          <a:prstGeom prst="straightConnector1">
            <a:avLst/>
          </a:prstGeom>
          <a:noFill/>
          <a:ln w="143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4" name="Google Shape;1004;p134"/>
          <p:cNvSpPr txBox="1"/>
          <p:nvPr/>
        </p:nvSpPr>
        <p:spPr>
          <a:xfrm>
            <a:off x="588597" y="3903997"/>
            <a:ext cx="4977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35%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34"/>
          <p:cNvSpPr txBox="1"/>
          <p:nvPr/>
        </p:nvSpPr>
        <p:spPr>
          <a:xfrm>
            <a:off x="588597" y="3543518"/>
            <a:ext cx="4977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34"/>
          <p:cNvSpPr txBox="1"/>
          <p:nvPr/>
        </p:nvSpPr>
        <p:spPr>
          <a:xfrm>
            <a:off x="588597" y="3169546"/>
            <a:ext cx="4977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45%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134"/>
          <p:cNvSpPr txBox="1"/>
          <p:nvPr/>
        </p:nvSpPr>
        <p:spPr>
          <a:xfrm>
            <a:off x="588597" y="2796168"/>
            <a:ext cx="4977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50%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134"/>
          <p:cNvSpPr txBox="1"/>
          <p:nvPr/>
        </p:nvSpPr>
        <p:spPr>
          <a:xfrm>
            <a:off x="588597" y="2426272"/>
            <a:ext cx="4977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55%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34"/>
          <p:cNvSpPr txBox="1"/>
          <p:nvPr/>
        </p:nvSpPr>
        <p:spPr>
          <a:xfrm>
            <a:off x="588597" y="2063284"/>
            <a:ext cx="4977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60%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134"/>
          <p:cNvSpPr txBox="1"/>
          <p:nvPr/>
        </p:nvSpPr>
        <p:spPr>
          <a:xfrm>
            <a:off x="588597" y="1672248"/>
            <a:ext cx="4977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65%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134"/>
          <p:cNvSpPr txBox="1"/>
          <p:nvPr/>
        </p:nvSpPr>
        <p:spPr>
          <a:xfrm>
            <a:off x="2782258" y="4372409"/>
            <a:ext cx="3417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2016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134"/>
          <p:cNvSpPr txBox="1"/>
          <p:nvPr/>
        </p:nvSpPr>
        <p:spPr>
          <a:xfrm>
            <a:off x="6184533" y="4372409"/>
            <a:ext cx="3417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134"/>
          <p:cNvSpPr txBox="1"/>
          <p:nvPr/>
        </p:nvSpPr>
        <p:spPr>
          <a:xfrm>
            <a:off x="7577825" y="127625"/>
            <a:ext cx="1431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2100">
                <a:solidFill>
                  <a:srgbClr val="00000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9</a:t>
            </a:fld>
            <a:endParaRPr sz="2100">
              <a:solidFill>
                <a:srgbClr val="00000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1014" name="Google Shape;1014;p134" title="svgviewer-png-output (7)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37" y="4587725"/>
            <a:ext cx="1933600" cy="5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0137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Yandex">
  <a:themeElements>
    <a:clrScheme name="Yandex Cloud">
      <a:dk1>
        <a:srgbClr val="000000"/>
      </a:dk1>
      <a:lt1>
        <a:srgbClr val="FFFFFF"/>
      </a:lt1>
      <a:dk2>
        <a:srgbClr val="262626"/>
      </a:dk2>
      <a:lt2>
        <a:srgbClr val="CCDAFF"/>
      </a:lt2>
      <a:accent1>
        <a:srgbClr val="5182FF"/>
      </a:accent1>
      <a:accent2>
        <a:srgbClr val="9F6FEE"/>
      </a:accent2>
      <a:accent3>
        <a:srgbClr val="FFDB4D"/>
      </a:accent3>
      <a:accent4>
        <a:srgbClr val="FF5958"/>
      </a:accent4>
      <a:accent5>
        <a:srgbClr val="5ECF71"/>
      </a:accent5>
      <a:accent6>
        <a:srgbClr val="E3E8ED"/>
      </a:accent6>
      <a:hlink>
        <a:srgbClr val="000000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Yandex">
  <a:themeElements>
    <a:clrScheme name="Yandex Cloud">
      <a:dk1>
        <a:srgbClr val="000000"/>
      </a:dk1>
      <a:lt1>
        <a:srgbClr val="FFFFFF"/>
      </a:lt1>
      <a:dk2>
        <a:srgbClr val="262626"/>
      </a:dk2>
      <a:lt2>
        <a:srgbClr val="CCDAFF"/>
      </a:lt2>
      <a:accent1>
        <a:srgbClr val="5182FF"/>
      </a:accent1>
      <a:accent2>
        <a:srgbClr val="9F6FEE"/>
      </a:accent2>
      <a:accent3>
        <a:srgbClr val="FFDB4D"/>
      </a:accent3>
      <a:accent4>
        <a:srgbClr val="FF5958"/>
      </a:accent4>
      <a:accent5>
        <a:srgbClr val="5ECF71"/>
      </a:accent5>
      <a:accent6>
        <a:srgbClr val="E3E8ED"/>
      </a:accent6>
      <a:hlink>
        <a:srgbClr val="000000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Yandex">
  <a:themeElements>
    <a:clrScheme name="Yandex Cloud">
      <a:dk1>
        <a:srgbClr val="000000"/>
      </a:dk1>
      <a:lt1>
        <a:srgbClr val="FFFFFF"/>
      </a:lt1>
      <a:dk2>
        <a:srgbClr val="262626"/>
      </a:dk2>
      <a:lt2>
        <a:srgbClr val="CCDAFF"/>
      </a:lt2>
      <a:accent1>
        <a:srgbClr val="5182FF"/>
      </a:accent1>
      <a:accent2>
        <a:srgbClr val="9F6FEE"/>
      </a:accent2>
      <a:accent3>
        <a:srgbClr val="FFDB4D"/>
      </a:accent3>
      <a:accent4>
        <a:srgbClr val="FF5958"/>
      </a:accent4>
      <a:accent5>
        <a:srgbClr val="5ECF71"/>
      </a:accent5>
      <a:accent6>
        <a:srgbClr val="E3E8ED"/>
      </a:accent6>
      <a:hlink>
        <a:srgbClr val="000000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6111</Words>
  <Application>Microsoft Macintosh PowerPoint</Application>
  <PresentationFormat>Экран (16:9)</PresentationFormat>
  <Paragraphs>927</Paragraphs>
  <Slides>87</Slides>
  <Notes>87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87</vt:i4>
      </vt:variant>
    </vt:vector>
  </HeadingPairs>
  <TitlesOfParts>
    <vt:vector size="104" baseType="lpstr">
      <vt:lpstr>Unbounded ExtraLight</vt:lpstr>
      <vt:lpstr>Unbounded Light</vt:lpstr>
      <vt:lpstr>NTR</vt:lpstr>
      <vt:lpstr>Unbounded Medium</vt:lpstr>
      <vt:lpstr>Unbounded</vt:lpstr>
      <vt:lpstr>Inter</vt:lpstr>
      <vt:lpstr>Calibri</vt:lpstr>
      <vt:lpstr>Unbounded Black</vt:lpstr>
      <vt:lpstr>Nunito</vt:lpstr>
      <vt:lpstr>Arimo</vt:lpstr>
      <vt:lpstr>Courier New</vt:lpstr>
      <vt:lpstr>Arial</vt:lpstr>
      <vt:lpstr>Helvetica Neue</vt:lpstr>
      <vt:lpstr>Simple Light</vt:lpstr>
      <vt:lpstr>2_Yandex</vt:lpstr>
      <vt:lpstr>Yandex</vt:lpstr>
      <vt:lpstr>2_Yandex</vt:lpstr>
      <vt:lpstr>Алексей Мясников</vt:lpstr>
      <vt:lpstr>YDB: от SQL  к распределённому SQL</vt:lpstr>
      <vt:lpstr>Алексей Мясников</vt:lpstr>
      <vt:lpstr>Презентация PowerPoint</vt:lpstr>
      <vt:lpstr>Презентация PowerPoint</vt:lpstr>
      <vt:lpstr>Презентация PowerPoint</vt:lpstr>
      <vt:lpstr>Рост объемов создаваемых данных</vt:lpstr>
      <vt:lpstr>Популярность распределенных СУБД</vt:lpstr>
      <vt:lpstr>Популярность open-source  и проприетарных СУБД</vt:lpstr>
      <vt:lpstr>Популярность СУБД  у PHP-разработчиков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Краткая история YDB</vt:lpstr>
      <vt:lpstr>Презентация PowerPoint</vt:lpstr>
      <vt:lpstr>Презентация PowerPoint</vt:lpstr>
      <vt:lpstr>Презентация PowerPoint</vt:lpstr>
      <vt:lpstr>Рандомные факты о YDB…</vt:lpstr>
      <vt:lpstr>Презентация PowerPoint</vt:lpstr>
      <vt:lpstr>Команда</vt:lpstr>
      <vt:lpstr>YDB — НЕ форк PostgreSQL!!!</vt:lpstr>
      <vt:lpstr>YDB — распределенная СУБД</vt:lpstr>
      <vt:lpstr>YDB — распределенная СУБД</vt:lpstr>
      <vt:lpstr>Презентация PowerPoint</vt:lpstr>
      <vt:lpstr>Разделение слоёв Compute и Storage</vt:lpstr>
      <vt:lpstr>Избыточность Storage</vt:lpstr>
      <vt:lpstr>YDB с точки зрения  клиентского приложения</vt:lpstr>
      <vt:lpstr>Архитектурные  отличия YDB  от одноузловых  СУБД</vt:lpstr>
      <vt:lpstr>Таблицы организованы в иерархию</vt:lpstr>
      <vt:lpstr>Типы данных</vt:lpstr>
      <vt:lpstr>YQL — диалект SQL</vt:lpstr>
      <vt:lpstr>YQL — диалект SQL</vt:lpstr>
      <vt:lpstr>YQL — диалект SQL</vt:lpstr>
      <vt:lpstr>Данные упорядочены по первичному ключу</vt:lpstr>
      <vt:lpstr>Автоинкремент —  антипаттерн!</vt:lpstr>
      <vt:lpstr>Шардирование таблиц</vt:lpstr>
      <vt:lpstr>Оптимизация хранения строк</vt:lpstr>
      <vt:lpstr>Вторичные индексы</vt:lpstr>
      <vt:lpstr>Презентация PowerPoint</vt:lpstr>
      <vt:lpstr>Презентация PowerPoint</vt:lpstr>
      <vt:lpstr>Модель блокировок</vt:lpstr>
      <vt:lpstr>Презентация PowerPoint</vt:lpstr>
      <vt:lpstr>Федеративные запросы</vt:lpstr>
      <vt:lpstr>Работа с внешними источниками данных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Когда  нужен YDB?</vt:lpstr>
      <vt:lpstr>Когда  НЕ нужен  YDB?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Aleksei Miasnikov</cp:lastModifiedBy>
  <cp:revision>2</cp:revision>
  <dcterms:modified xsi:type="dcterms:W3CDTF">2025-11-06T14:29:11Z</dcterms:modified>
</cp:coreProperties>
</file>